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303" r:id="rId11"/>
    <p:sldId id="304" r:id="rId12"/>
    <p:sldId id="265" r:id="rId13"/>
    <p:sldId id="266" r:id="rId14"/>
    <p:sldId id="258" r:id="rId15"/>
    <p:sldId id="261" r:id="rId16"/>
    <p:sldId id="262" r:id="rId17"/>
    <p:sldId id="263" r:id="rId18"/>
    <p:sldId id="264" r:id="rId19"/>
    <p:sldId id="274" r:id="rId20"/>
    <p:sldId id="276" r:id="rId21"/>
    <p:sldId id="275" r:id="rId22"/>
    <p:sldId id="277" r:id="rId23"/>
    <p:sldId id="278" r:id="rId24"/>
    <p:sldId id="279" r:id="rId25"/>
    <p:sldId id="281" r:id="rId26"/>
    <p:sldId id="282" r:id="rId27"/>
    <p:sldId id="280" r:id="rId28"/>
    <p:sldId id="283" r:id="rId29"/>
    <p:sldId id="285" r:id="rId30"/>
    <p:sldId id="286" r:id="rId31"/>
    <p:sldId id="284" r:id="rId32"/>
    <p:sldId id="287" r:id="rId33"/>
    <p:sldId id="288" r:id="rId34"/>
    <p:sldId id="289" r:id="rId35"/>
    <p:sldId id="291" r:id="rId36"/>
    <p:sldId id="292" r:id="rId37"/>
    <p:sldId id="294" r:id="rId38"/>
    <p:sldId id="302" r:id="rId39"/>
    <p:sldId id="301" r:id="rId40"/>
    <p:sldId id="293" r:id="rId41"/>
    <p:sldId id="295" r:id="rId42"/>
    <p:sldId id="296" r:id="rId43"/>
    <p:sldId id="305" r:id="rId44"/>
    <p:sldId id="306" r:id="rId45"/>
    <p:sldId id="307" r:id="rId46"/>
    <p:sldId id="308" r:id="rId47"/>
    <p:sldId id="299" r:id="rId48"/>
    <p:sldId id="298" r:id="rId49"/>
    <p:sldId id="310" r:id="rId50"/>
    <p:sldId id="309" r:id="rId51"/>
    <p:sldId id="311" r:id="rId52"/>
    <p:sldId id="30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F6600"/>
    <a:srgbClr val="FF9933"/>
    <a:srgbClr val="FF7979"/>
    <a:srgbClr val="FFD9DA"/>
    <a:srgbClr val="FF7C80"/>
    <a:srgbClr val="D1D1D1"/>
    <a:srgbClr val="595959"/>
    <a:srgbClr val="FFB061"/>
    <a:srgbClr val="FFD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6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1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4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9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5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5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5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3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1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4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99589-F924-414D-81B0-276F5A89B61B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7BDA-FA19-4D26-9437-1E4E7AEE1B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4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" name="Group 1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 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 Sarah Schwartz -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77953" y="1426172"/>
            <a:ext cx="6225612" cy="4011206"/>
            <a:chOff x="1320447" y="2236119"/>
            <a:chExt cx="6911471" cy="2834641"/>
          </a:xfrm>
        </p:grpSpPr>
        <p:sp>
          <p:nvSpPr>
            <p:cNvPr id="5" name="Rectangle 4"/>
            <p:cNvSpPr/>
            <p:nvPr/>
          </p:nvSpPr>
          <p:spPr>
            <a:xfrm rot="16200000">
              <a:off x="227739" y="3328827"/>
              <a:ext cx="2834640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34941" y="3328551"/>
              <a:ext cx="2833251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27402" y="3328552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919864" y="3328552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812326" y="3328552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704788" y="3328552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597248" y="3328552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489709" y="3328552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/>
                <a:t>  Vol. 7 – OTHER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66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33948" y="703365"/>
            <a:ext cx="5486400" cy="5486400"/>
            <a:chOff x="2033948" y="703365"/>
            <a:chExt cx="5486400" cy="5486400"/>
          </a:xfrm>
        </p:grpSpPr>
        <p:sp>
          <p:nvSpPr>
            <p:cNvPr id="14" name="Rectangle 13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505385" y="1172235"/>
              <a:ext cx="4557566" cy="4548660"/>
              <a:chOff x="2510641" y="478221"/>
              <a:chExt cx="5156655" cy="454866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10641" y="478221"/>
                <a:ext cx="5156655" cy="418664"/>
              </a:xfrm>
              <a:prstGeom prst="rect">
                <a:avLst/>
              </a:prstGeom>
              <a:solidFill>
                <a:srgbClr val="FF4A11"/>
              </a:solidFill>
              <a:ln w="38100"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  Vol. 0 – SOFTWARE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10641" y="1066969"/>
                <a:ext cx="5154126" cy="419915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  Vol. 1 – WRANGLING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510641" y="1656968"/>
                <a:ext cx="5154132" cy="419915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  Vol. 2 – EXPLORATORY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510641" y="2246967"/>
                <a:ext cx="5154132" cy="419915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  Vol. 3 – ANOVA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510641" y="2836966"/>
                <a:ext cx="5154132" cy="419915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  Vol. 4 – REGRESSION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10641" y="3426965"/>
                <a:ext cx="5154132" cy="419915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  Vol. 5 – MULTILEVEL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0641" y="4016964"/>
                <a:ext cx="5154132" cy="419915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  Vol. 6 – SEM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10641" y="4606966"/>
                <a:ext cx="5154132" cy="419915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  Vol. 7 – OTHER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4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16200000">
            <a:off x="4456583" y="-37615"/>
            <a:ext cx="1634162" cy="5486400"/>
            <a:chOff x="2033948" y="703365"/>
            <a:chExt cx="5486400" cy="5486400"/>
          </a:xfrm>
        </p:grpSpPr>
        <p:sp>
          <p:nvSpPr>
            <p:cNvPr id="5" name="Rectangle 4"/>
            <p:cNvSpPr/>
            <p:nvPr/>
          </p:nvSpPr>
          <p:spPr>
            <a:xfrm>
              <a:off x="2033948" y="703365"/>
              <a:ext cx="5486400" cy="548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05385" y="1172235"/>
              <a:ext cx="4557566" cy="4548660"/>
              <a:chOff x="2510641" y="478221"/>
              <a:chExt cx="5156655" cy="454866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10641" y="478221"/>
                <a:ext cx="5156655" cy="418664"/>
              </a:xfrm>
              <a:prstGeom prst="rect">
                <a:avLst/>
              </a:prstGeom>
              <a:solidFill>
                <a:srgbClr val="FF4A11"/>
              </a:solidFill>
              <a:ln w="38100"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510641" y="1066969"/>
                <a:ext cx="5154126" cy="419915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0641" y="1656968"/>
                <a:ext cx="5154132" cy="419915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10641" y="2246967"/>
                <a:ext cx="5154132" cy="419915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510641" y="2836966"/>
                <a:ext cx="5154132" cy="419915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510641" y="3426965"/>
                <a:ext cx="5154132" cy="419915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10641" y="4016964"/>
                <a:ext cx="5154132" cy="419915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510641" y="4606966"/>
                <a:ext cx="5154132" cy="419915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1">
              <a:off x="2200085" y="921038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207105" y="5938567"/>
              <a:ext cx="5154126" cy="1742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330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443" y="615021"/>
            <a:ext cx="11664412" cy="4765963"/>
            <a:chOff x="160443" y="615021"/>
            <a:chExt cx="11664412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13958" y="833405"/>
              <a:ext cx="11310897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36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Quantitative Methods 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</a:t>
              </a:r>
              <a:r>
                <a:rPr lang="en-US" sz="6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7692" y="1731222"/>
            <a:ext cx="6949434" cy="3239453"/>
            <a:chOff x="1320447" y="2236120"/>
            <a:chExt cx="6911471" cy="283464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27740" y="3328827"/>
              <a:ext cx="2834640" cy="649225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34943" y="3328551"/>
              <a:ext cx="2833250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27405" y="3328552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919868" y="3328552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812330" y="3328552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704792" y="3328552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597250" y="3328552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489709" y="3328552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/>
                <a:t>  Vol. 7 – OTHER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793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Sarah Schwartz </a:t>
              </a:r>
            </a:p>
            <a:p>
              <a:pPr algn="r"/>
              <a:r>
                <a:rPr lang="en-US" sz="2400" dirty="0"/>
                <a:t>Tyson Barrett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3794" y="1015533"/>
            <a:ext cx="7115249" cy="4023360"/>
            <a:chOff x="1116669" y="1344939"/>
            <a:chExt cx="7115249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-437811" y="2899419"/>
              <a:ext cx="4023360" cy="914400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1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313953" y="3507562"/>
              <a:ext cx="2475228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206414" y="3507564"/>
              <a:ext cx="2475229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8875" y="3507563"/>
              <a:ext cx="2475231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91337" y="3507563"/>
              <a:ext cx="2475231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3799" y="3507563"/>
              <a:ext cx="2475231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6259" y="3507563"/>
              <a:ext cx="2475231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8720" y="3507563"/>
              <a:ext cx="2475231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7 – OTHER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3110" y="993554"/>
            <a:ext cx="827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Setting up Your Computer</a:t>
            </a:r>
            <a:endParaRPr lang="en-US" sz="2400" dirty="0"/>
          </a:p>
          <a:p>
            <a:r>
              <a:rPr lang="en-US" sz="2400" dirty="0"/>
              <a:t>  Installing R, R Studio, and Packages</a:t>
            </a:r>
          </a:p>
        </p:txBody>
      </p:sp>
    </p:spTree>
    <p:extLst>
      <p:ext uri="{BB962C8B-B14F-4D97-AF65-F5344CB8AC3E}">
        <p14:creationId xmlns:p14="http://schemas.microsoft.com/office/powerpoint/2010/main" val="157981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6" name="Rectangle 25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Sarah Schwartz </a:t>
              </a:r>
            </a:p>
            <a:p>
              <a:pPr algn="r"/>
              <a:r>
                <a:rPr lang="en-US" sz="2400" dirty="0"/>
                <a:t>Tyson Barrett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0782" y="1003449"/>
            <a:ext cx="7081757" cy="4023360"/>
            <a:chOff x="1150160" y="1344435"/>
            <a:chExt cx="7081757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35760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447234" y="2898915"/>
              <a:ext cx="4023360" cy="914400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205016" y="3506166"/>
              <a:ext cx="2478024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7478" y="3506166"/>
              <a:ext cx="2478024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7 – OTHER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89066" y="1003448"/>
            <a:ext cx="914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Management</a:t>
            </a:r>
            <a:endParaRPr lang="en-US" sz="2400" dirty="0"/>
          </a:p>
          <a:p>
            <a:r>
              <a:rPr lang="en-US" sz="2400" dirty="0"/>
              <a:t>  Importing, Sub-Setting, Creating Variables, and Saving</a:t>
            </a:r>
          </a:p>
        </p:txBody>
      </p:sp>
    </p:spTree>
    <p:extLst>
      <p:ext uri="{BB962C8B-B14F-4D97-AF65-F5344CB8AC3E}">
        <p14:creationId xmlns:p14="http://schemas.microsoft.com/office/powerpoint/2010/main" val="115766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Sarah Schwartz </a:t>
              </a:r>
            </a:p>
            <a:p>
              <a:pPr algn="r"/>
              <a:r>
                <a:rPr lang="en-US" sz="2400" dirty="0"/>
                <a:t>Tyson Barrett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30745"/>
            <a:ext cx="7076156" cy="4023360"/>
            <a:chOff x="1155761" y="1371731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348266" y="2926211"/>
              <a:ext cx="4023360" cy="914400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000" b="1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3097478" y="3506166"/>
              <a:ext cx="2478024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7 – OTHER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302017" y="909154"/>
            <a:ext cx="823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Exploratory Data Analysis</a:t>
            </a:r>
            <a:endParaRPr lang="en-US" sz="2400" dirty="0"/>
          </a:p>
          <a:p>
            <a:r>
              <a:rPr lang="en-US" sz="2400" dirty="0"/>
              <a:t>  Summary Statistics and Descriptive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88562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5" name="Rectangle 24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Sarah Schwartz </a:t>
              </a:r>
            </a:p>
            <a:p>
              <a:pPr algn="r"/>
              <a:r>
                <a:rPr lang="en-US" sz="2400" dirty="0"/>
                <a:t>Tyson Barrett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15533"/>
            <a:ext cx="7076156" cy="4023360"/>
            <a:chOff x="1155761" y="1356519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17770" y="3507135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227535" y="2910999"/>
              <a:ext cx="4023360" cy="914400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b="1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989940" y="3506166"/>
              <a:ext cx="2478024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7 – OTHER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09992" y="1008020"/>
            <a:ext cx="7431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Testing Mean Differences</a:t>
            </a:r>
            <a:endParaRPr lang="en-US" sz="2400" dirty="0"/>
          </a:p>
          <a:p>
            <a:r>
              <a:rPr lang="en-US" sz="2400" dirty="0"/>
              <a:t>  t-tests, ANOVA, RM ANOVA, and post hoc tests</a:t>
            </a:r>
          </a:p>
        </p:txBody>
      </p:sp>
    </p:spTree>
    <p:extLst>
      <p:ext uri="{BB962C8B-B14F-4D97-AF65-F5344CB8AC3E}">
        <p14:creationId xmlns:p14="http://schemas.microsoft.com/office/powerpoint/2010/main" val="402847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15021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Sarah Schwartz </a:t>
              </a:r>
            </a:p>
            <a:p>
              <a:pPr algn="r"/>
              <a:r>
                <a:rPr lang="en-US" sz="2400" dirty="0"/>
                <a:t>Tyson Barrett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986322"/>
            <a:ext cx="7076156" cy="4023360"/>
            <a:chOff x="1155761" y="1327308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103146" y="2881788"/>
              <a:ext cx="4023360" cy="914400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882402" y="3506166"/>
              <a:ext cx="2478024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7 – OTHER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08713" y="1008020"/>
            <a:ext cx="65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Multiple Linear Regression</a:t>
            </a:r>
            <a:endParaRPr lang="en-US" sz="2400" dirty="0"/>
          </a:p>
          <a:p>
            <a:r>
              <a:rPr lang="en-US" sz="2400" dirty="0"/>
              <a:t>  Correlation, Model Fit, Generalize, and Plot</a:t>
            </a:r>
          </a:p>
        </p:txBody>
      </p:sp>
    </p:spTree>
    <p:extLst>
      <p:ext uri="{BB962C8B-B14F-4D97-AF65-F5344CB8AC3E}">
        <p14:creationId xmlns:p14="http://schemas.microsoft.com/office/powerpoint/2010/main" val="2410924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Sarah Schwartz </a:t>
              </a:r>
            </a:p>
            <a:p>
              <a:pPr algn="r"/>
              <a:r>
                <a:rPr lang="en-US" sz="2400" dirty="0"/>
                <a:t>Tyson Barrett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03449"/>
            <a:ext cx="7076156" cy="4023360"/>
            <a:chOff x="1155761" y="1344435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3969692" y="2898915"/>
              <a:ext cx="4023360" cy="914400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1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774862" y="3506166"/>
              <a:ext cx="2478024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7 – OTHER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7145" y="951968"/>
            <a:ext cx="65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Multilevel Models: RM Regression</a:t>
            </a:r>
            <a:endParaRPr lang="en-US" sz="2400" dirty="0"/>
          </a:p>
          <a:p>
            <a:r>
              <a:rPr lang="en-US" sz="2400" dirty="0"/>
              <a:t>  ICCs, MLM/HLM, and GEEs</a:t>
            </a:r>
          </a:p>
        </p:txBody>
      </p:sp>
    </p:spTree>
    <p:extLst>
      <p:ext uri="{BB962C8B-B14F-4D97-AF65-F5344CB8AC3E}">
        <p14:creationId xmlns:p14="http://schemas.microsoft.com/office/powerpoint/2010/main" val="198223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Sarah Schwartz </a:t>
              </a:r>
            </a:p>
            <a:p>
              <a:pPr algn="r"/>
              <a:r>
                <a:rPr lang="en-US" sz="2400" dirty="0"/>
                <a:t>Tyson Barrett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04355"/>
            <a:ext cx="7076156" cy="4023360"/>
            <a:chOff x="1155761" y="1345341"/>
            <a:chExt cx="7076156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562429" y="3507132"/>
              <a:ext cx="2478024" cy="64922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4841723" y="2899821"/>
              <a:ext cx="4023360" cy="914400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667323" y="3506166"/>
              <a:ext cx="2478024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7 – OTHER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20733" y="1016377"/>
            <a:ext cx="449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Structural Equation Modeling</a:t>
            </a:r>
            <a:endParaRPr lang="en-US" sz="2400" dirty="0"/>
          </a:p>
          <a:p>
            <a:r>
              <a:rPr lang="en-US" sz="2400" dirty="0"/>
              <a:t>  EFA, CFA, Path Analysis, and SEM</a:t>
            </a:r>
          </a:p>
        </p:txBody>
      </p:sp>
    </p:spTree>
    <p:extLst>
      <p:ext uri="{BB962C8B-B14F-4D97-AF65-F5344CB8AC3E}">
        <p14:creationId xmlns:p14="http://schemas.microsoft.com/office/powerpoint/2010/main" val="89167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 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Office of Research Services</a:t>
                </a:r>
              </a:p>
              <a:p>
                <a:pPr algn="ctr"/>
                <a:r>
                  <a:rPr lang="en-US" sz="2400" dirty="0"/>
                  <a:t>College of Education and Human Services</a:t>
                </a:r>
              </a:p>
              <a:p>
                <a:pPr algn="ctr"/>
                <a:r>
                  <a:rPr lang="en-US" sz="2400" dirty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 Sarah Schwartz &amp; Tyson Barrett 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61840" y="1998709"/>
            <a:ext cx="4989443" cy="2866127"/>
            <a:chOff x="2425387" y="2457132"/>
            <a:chExt cx="6005933" cy="2833253"/>
          </a:xfrm>
        </p:grpSpPr>
        <p:sp>
          <p:nvSpPr>
            <p:cNvPr id="44" name="Rectangle 43"/>
            <p:cNvSpPr/>
            <p:nvPr/>
          </p:nvSpPr>
          <p:spPr>
            <a:xfrm rot="16200000">
              <a:off x="1334343" y="3548176"/>
              <a:ext cx="2833251" cy="65116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1 – WRANGLING</a:t>
              </a:r>
            </a:p>
          </p:txBody>
        </p:sp>
        <p:sp>
          <p:nvSpPr>
            <p:cNvPr id="45" name="Rectangle 44"/>
            <p:cNvSpPr/>
            <p:nvPr/>
          </p:nvSpPr>
          <p:spPr>
            <a:xfrm rot="16200000">
              <a:off x="2226804" y="3548177"/>
              <a:ext cx="2833253" cy="65116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2 – EXPLORATORY</a:t>
              </a:r>
            </a:p>
          </p:txBody>
        </p:sp>
        <p:sp>
          <p:nvSpPr>
            <p:cNvPr id="46" name="Rectangle 45"/>
            <p:cNvSpPr/>
            <p:nvPr/>
          </p:nvSpPr>
          <p:spPr>
            <a:xfrm rot="16200000">
              <a:off x="3119266" y="3548177"/>
              <a:ext cx="2833253" cy="651164"/>
            </a:xfrm>
            <a:prstGeom prst="rect">
              <a:avLst/>
            </a:prstGeom>
            <a:solidFill>
              <a:srgbClr val="00A800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3 – ANOVA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4011728" y="3548177"/>
              <a:ext cx="2833253" cy="65116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4 – REGRESSION</a:t>
              </a: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4904190" y="3548177"/>
              <a:ext cx="2833253" cy="65116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5 – MULTILEVEL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5796650" y="3548177"/>
              <a:ext cx="2833253" cy="65116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6 – SEM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6689111" y="3548177"/>
              <a:ext cx="2833253" cy="651164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7 – OTHER</a:t>
              </a:r>
            </a:p>
          </p:txBody>
        </p:sp>
      </p:grpSp>
      <p:sp>
        <p:nvSpPr>
          <p:cNvPr id="51" name="Rectangle 50"/>
          <p:cNvSpPr/>
          <p:nvPr/>
        </p:nvSpPr>
        <p:spPr>
          <a:xfrm rot="16200000">
            <a:off x="2190700" y="3000625"/>
            <a:ext cx="5047093" cy="914400"/>
          </a:xfrm>
          <a:prstGeom prst="rect">
            <a:avLst/>
          </a:prstGeom>
          <a:solidFill>
            <a:srgbClr val="FF4A11"/>
          </a:solidFill>
          <a:ln w="381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Vol. 0 – SOFTWARE</a:t>
            </a:r>
          </a:p>
        </p:txBody>
      </p:sp>
    </p:spTree>
    <p:extLst>
      <p:ext uri="{BB962C8B-B14F-4D97-AF65-F5344CB8AC3E}">
        <p14:creationId xmlns:p14="http://schemas.microsoft.com/office/powerpoint/2010/main" val="180852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443" y="601769"/>
            <a:ext cx="12091748" cy="4765963"/>
            <a:chOff x="160443" y="615021"/>
            <a:chExt cx="12091748" cy="4765963"/>
          </a:xfrm>
        </p:grpSpPr>
        <p:sp>
          <p:nvSpPr>
            <p:cNvPr id="21" name="Rectangle 20"/>
            <p:cNvSpPr/>
            <p:nvPr/>
          </p:nvSpPr>
          <p:spPr>
            <a:xfrm>
              <a:off x="160443" y="615021"/>
              <a:ext cx="11623964" cy="476596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67145" y="5198551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707899" y="1989153"/>
              <a:ext cx="4544292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Encyclopedia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  </a:t>
              </a:r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</a:t>
              </a:r>
            </a:p>
            <a:p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Methods 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R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7145" y="835093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54470" y="4359752"/>
              <a:ext cx="2464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Sarah Schwartz </a:t>
              </a:r>
            </a:p>
            <a:p>
              <a:pPr algn="r"/>
              <a:r>
                <a:rPr lang="en-US" sz="2400" dirty="0"/>
                <a:t>Tyson Barrett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6383" y="1018805"/>
            <a:ext cx="6943162" cy="4023360"/>
            <a:chOff x="1155761" y="1359791"/>
            <a:chExt cx="6943162" cy="4023360"/>
          </a:xfrm>
        </p:grpSpPr>
        <p:sp>
          <p:nvSpPr>
            <p:cNvPr id="5" name="Rectangle 4"/>
            <p:cNvSpPr/>
            <p:nvPr/>
          </p:nvSpPr>
          <p:spPr>
            <a:xfrm rot="16200000">
              <a:off x="241361" y="3507135"/>
              <a:ext cx="2478024" cy="649224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0 – SOFTWARE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126279" y="3507135"/>
              <a:ext cx="2478024" cy="649224"/>
            </a:xfrm>
            <a:prstGeom prst="rect">
              <a:avLst/>
            </a:prstGeom>
            <a:solidFill>
              <a:srgbClr val="EE7E32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1 – WRANGLING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007628" y="3507133"/>
              <a:ext cx="2478024" cy="64922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2 – EXPLORATORY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859229" y="3507134"/>
              <a:ext cx="2478024" cy="649224"/>
            </a:xfrm>
            <a:prstGeom prst="rect">
              <a:avLst/>
            </a:prstGeom>
            <a:solidFill>
              <a:srgbClr val="00A800">
                <a:alpha val="99000"/>
              </a:srgbClr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3 – ANOVA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3710829" y="3507132"/>
              <a:ext cx="2478024" cy="649224"/>
            </a:xfrm>
            <a:prstGeom prst="rect">
              <a:avLst/>
            </a:prstGeom>
            <a:solidFill>
              <a:srgbClr val="009E9A"/>
            </a:solidFill>
            <a:ln w="38100">
              <a:solidFill>
                <a:srgbClr val="0066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4 – REGRESSION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4562429" y="3507132"/>
              <a:ext cx="2478024" cy="649224"/>
            </a:xfrm>
            <a:prstGeom prst="rect">
              <a:avLst/>
            </a:prstGeom>
            <a:solidFill>
              <a:srgbClr val="0000DA"/>
            </a:solidFill>
            <a:ln w="38100">
              <a:solidFill>
                <a:srgbClr val="00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5 – MULTILEVEL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5414029" y="3507132"/>
              <a:ext cx="2478024" cy="649224"/>
            </a:xfrm>
            <a:prstGeom prst="rect">
              <a:avLst/>
            </a:prstGeom>
            <a:solidFill>
              <a:srgbClr val="8E008E"/>
            </a:solidFill>
            <a:ln w="38100">
              <a:solidFill>
                <a:srgbClr val="66006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  Vol. 6 – SEM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630043" y="2914271"/>
              <a:ext cx="4023360" cy="914400"/>
            </a:xfrm>
            <a:prstGeom prst="rect">
              <a:avLst/>
            </a:prstGeom>
            <a:solidFill>
              <a:srgbClr val="A80054"/>
            </a:solidFill>
            <a:ln w="38100">
              <a:solidFill>
                <a:srgbClr val="66003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b="1" dirty="0"/>
                <a:t>  Vol. 7 – OTHER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801256" y="1021610"/>
            <a:ext cx="376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Topics</a:t>
            </a:r>
            <a:endParaRPr lang="en-US" sz="2400" dirty="0"/>
          </a:p>
          <a:p>
            <a:r>
              <a:rPr lang="en-US" sz="2400" dirty="0"/>
              <a:t>  Room for Future Expansion</a:t>
            </a:r>
          </a:p>
        </p:txBody>
      </p:sp>
    </p:spTree>
    <p:extLst>
      <p:ext uri="{BB962C8B-B14F-4D97-AF65-F5344CB8AC3E}">
        <p14:creationId xmlns:p14="http://schemas.microsoft.com/office/powerpoint/2010/main" val="364200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1" y="3598365"/>
            <a:ext cx="2927848" cy="14724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51" y="3576822"/>
            <a:ext cx="3402221" cy="14724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7" b="29380"/>
          <a:stretch/>
        </p:blipFill>
        <p:spPr>
          <a:xfrm>
            <a:off x="624051" y="3600456"/>
            <a:ext cx="3520109" cy="14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3395794"/>
            <a:ext cx="1866208" cy="182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496" y="3257653"/>
            <a:ext cx="1835196" cy="19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235" y="33957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34" y="3614068"/>
            <a:ext cx="1303151" cy="13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02" y="3574521"/>
            <a:ext cx="1454002" cy="155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15" y="3491645"/>
            <a:ext cx="2035661" cy="157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99940"/>
            <a:ext cx="1851476" cy="1434638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23" y="3407384"/>
            <a:ext cx="4457246" cy="1822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94" y="3379778"/>
            <a:ext cx="1585097" cy="1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5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tidyve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" y="3407384"/>
            <a:ext cx="8110311" cy="17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60" y="3485166"/>
            <a:ext cx="1551178" cy="16170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49" y="3445097"/>
            <a:ext cx="1505513" cy="1693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00" y="3509713"/>
            <a:ext cx="1348680" cy="1564469"/>
          </a:xfrm>
          <a:prstGeom prst="rect">
            <a:avLst/>
          </a:prstGeom>
        </p:spPr>
      </p:pic>
      <p:pic>
        <p:nvPicPr>
          <p:cNvPr id="4104" name="Picture 8" descr="Image result for pack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27" y="3377913"/>
            <a:ext cx="2806583" cy="19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3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ori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5" y="2989943"/>
            <a:ext cx="6084689" cy="20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96" y="3499086"/>
            <a:ext cx="1817461" cy="181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ques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6" y="3608976"/>
            <a:ext cx="1505403" cy="15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26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Image result for organiz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66" y="3598365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organ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340" y="3598365"/>
            <a:ext cx="150875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work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95" y="3608727"/>
            <a:ext cx="2619829" cy="13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Image result for repo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12" y="3600467"/>
            <a:ext cx="1508760" cy="150876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89970" y="3916202"/>
            <a:ext cx="602610" cy="751490"/>
            <a:chOff x="3794352" y="4078013"/>
            <a:chExt cx="602610" cy="751490"/>
          </a:xfrm>
        </p:grpSpPr>
        <p:sp>
          <p:nvSpPr>
            <p:cNvPr id="10" name="Chevron 9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37400" y="3916202"/>
            <a:ext cx="602610" cy="751490"/>
            <a:chOff x="3794352" y="4078013"/>
            <a:chExt cx="602610" cy="751490"/>
          </a:xfrm>
        </p:grpSpPr>
        <p:sp>
          <p:nvSpPr>
            <p:cNvPr id="24" name="Chevron 23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897428" y="3916202"/>
            <a:ext cx="602610" cy="751490"/>
            <a:chOff x="3794352" y="4078013"/>
            <a:chExt cx="602610" cy="751490"/>
          </a:xfrm>
        </p:grpSpPr>
        <p:sp>
          <p:nvSpPr>
            <p:cNvPr id="27" name="Chevron 26"/>
            <p:cNvSpPr/>
            <p:nvPr/>
          </p:nvSpPr>
          <p:spPr>
            <a:xfrm>
              <a:off x="3794352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4039610" y="4078013"/>
              <a:ext cx="357352" cy="751490"/>
            </a:xfrm>
            <a:prstGeom prst="chevron">
              <a:avLst/>
            </a:prstGeom>
            <a:solidFill>
              <a:srgbClr val="EE7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815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upd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0" y="4095869"/>
            <a:ext cx="2701159" cy="116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alend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10" y="3407384"/>
            <a:ext cx="1849985" cy="18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time pass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08" y="3605339"/>
            <a:ext cx="1518581" cy="15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out of d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69" y="3786216"/>
            <a:ext cx="1415722" cy="14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33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05883" y="620968"/>
            <a:ext cx="11623964" cy="5182781"/>
            <a:chOff x="375953" y="630662"/>
            <a:chExt cx="11623964" cy="5182781"/>
          </a:xfrm>
        </p:grpSpPr>
        <p:sp>
          <p:nvSpPr>
            <p:cNvPr id="4" name="Rectangle 3"/>
            <p:cNvSpPr/>
            <p:nvPr/>
          </p:nvSpPr>
          <p:spPr>
            <a:xfrm>
              <a:off x="375953" y="630662"/>
              <a:ext cx="11623964" cy="51827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66845" y="5657014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66845" y="776809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04" name="Picture 12" descr="Image result for excel 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03" y="1336879"/>
            <a:ext cx="1613672" cy="161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49160" y="2874439"/>
            <a:ext cx="1686040" cy="1377494"/>
            <a:chOff x="474995" y="3505430"/>
            <a:chExt cx="1695451" cy="1384301"/>
          </a:xfrm>
        </p:grpSpPr>
        <p:pic>
          <p:nvPicPr>
            <p:cNvPr id="8208" name="Picture 16" descr="Image result for gri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0" t="35007" r="528" b="7397"/>
            <a:stretch/>
          </p:blipFill>
          <p:spPr bwMode="auto">
            <a:xfrm>
              <a:off x="474995" y="3505430"/>
              <a:ext cx="1695451" cy="138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Image result for spss dat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247" y="3873796"/>
              <a:ext cx="742149" cy="74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493375" y="4238369"/>
            <a:ext cx="1254125" cy="1254125"/>
            <a:chOff x="7489049" y="2113758"/>
            <a:chExt cx="1254125" cy="1254125"/>
          </a:xfrm>
        </p:grpSpPr>
        <p:sp>
          <p:nvSpPr>
            <p:cNvPr id="13" name="Snip Single Corner Rectangle 12"/>
            <p:cNvSpPr/>
            <p:nvPr/>
          </p:nvSpPr>
          <p:spPr>
            <a:xfrm>
              <a:off x="7661565" y="2131262"/>
              <a:ext cx="906412" cy="1179178"/>
            </a:xfrm>
            <a:prstGeom prst="snip1Rect">
              <a:avLst>
                <a:gd name="adj" fmla="val 333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14" name="Picture 22" descr="Related image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9049" y="2113758"/>
              <a:ext cx="1254125" cy="125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16" name="Picture 24" descr="Image result for r studio kn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09" y="1433382"/>
            <a:ext cx="40290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59" y="2802592"/>
            <a:ext cx="1226936" cy="1423247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655173" y="3721953"/>
            <a:ext cx="1899644" cy="407342"/>
          </a:xfrm>
          <a:prstGeom prst="rightArrow">
            <a:avLst>
              <a:gd name="adj1" fmla="val 22839"/>
              <a:gd name="adj2" fmla="val 6959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5149" y="833041"/>
            <a:ext cx="2501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Input Data Files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  <a:r>
              <a:rPr lang="en-US" sz="2400" b="1" dirty="0" err="1">
                <a:solidFill>
                  <a:schemeClr val="bg1"/>
                </a:solidFill>
              </a:rPr>
              <a:t>xlsx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  <a:r>
              <a:rPr lang="en-US" sz="2400" b="1" dirty="0" err="1">
                <a:solidFill>
                  <a:schemeClr val="bg1"/>
                </a:solidFill>
              </a:rPr>
              <a:t>sav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  <a:r>
              <a:rPr lang="en-US" sz="2400" b="1" dirty="0" err="1">
                <a:solidFill>
                  <a:schemeClr val="bg1"/>
                </a:solidFill>
              </a:rPr>
              <a:t>cvs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66921" y="888636"/>
            <a:ext cx="5290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R Notebook (.</a:t>
            </a:r>
            <a:r>
              <a:rPr lang="en-US" sz="4400" b="1" dirty="0" err="1">
                <a:solidFill>
                  <a:schemeClr val="bg1"/>
                </a:solidFill>
              </a:rPr>
              <a:t>Rmd</a:t>
            </a:r>
            <a:r>
              <a:rPr lang="en-US" sz="4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251153" y="781463"/>
            <a:ext cx="2501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solidFill>
                  <a:schemeClr val="bg1"/>
                </a:solidFill>
              </a:rPr>
              <a:t>Output Files</a:t>
            </a:r>
          </a:p>
          <a:p>
            <a:pPr algn="r"/>
            <a:r>
              <a:rPr lang="en-US" sz="2400" b="1" dirty="0">
                <a:solidFill>
                  <a:schemeClr val="bg1"/>
                </a:solidFill>
              </a:rPr>
              <a:t>.html</a:t>
            </a:r>
          </a:p>
          <a:p>
            <a:pPr algn="r"/>
            <a:r>
              <a:rPr lang="en-US" sz="2400" b="1" dirty="0">
                <a:solidFill>
                  <a:schemeClr val="bg1"/>
                </a:solidFill>
              </a:rPr>
              <a:t>.</a:t>
            </a:r>
            <a:r>
              <a:rPr lang="en-US" sz="2400" b="1" dirty="0" err="1">
                <a:solidFill>
                  <a:schemeClr val="bg1"/>
                </a:solidFill>
              </a:rPr>
              <a:t>docx</a:t>
            </a:r>
            <a:endParaRPr lang="en-US" sz="2400" b="1" dirty="0">
              <a:solidFill>
                <a:schemeClr val="bg1"/>
              </a:solidFill>
            </a:endParaRPr>
          </a:p>
          <a:p>
            <a:pPr algn="r"/>
            <a:r>
              <a:rPr lang="en-US" sz="2400" b="1" dirty="0">
                <a:solidFill>
                  <a:schemeClr val="bg1"/>
                </a:solidFill>
              </a:rPr>
              <a:t>.pdf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350992" y="1491788"/>
            <a:ext cx="3863975" cy="3863976"/>
            <a:chOff x="3046192" y="1020073"/>
            <a:chExt cx="3863975" cy="3863976"/>
          </a:xfrm>
        </p:grpSpPr>
        <p:grpSp>
          <p:nvGrpSpPr>
            <p:cNvPr id="11" name="Group 10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8202" name="Picture 10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ounded Rectangle 2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YAML header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Plain Text 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output</a:t>
                  </a:r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Code Chunk</a:t>
                  </a:r>
                </a:p>
              </p:txBody>
            </p:sp>
          </p:grpSp>
          <p:sp>
            <p:nvSpPr>
              <p:cNvPr id="18" name="Rounded Rectangle 17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Plain Text 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output</a:t>
                  </a: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Code Chunk</a:t>
                  </a:r>
                </a:p>
              </p:txBody>
            </p:sp>
          </p:grpSp>
        </p:grpSp>
        <p:sp>
          <p:nvSpPr>
            <p:cNvPr id="24" name="Isosceles Triangle 23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56590" y="2516015"/>
            <a:ext cx="2501812" cy="1895727"/>
            <a:chOff x="2156590" y="2516015"/>
            <a:chExt cx="2501812" cy="1895727"/>
          </a:xfrm>
        </p:grpSpPr>
        <p:sp>
          <p:nvSpPr>
            <p:cNvPr id="22" name="Right Arrow 21"/>
            <p:cNvSpPr/>
            <p:nvPr/>
          </p:nvSpPr>
          <p:spPr>
            <a:xfrm rot="1000684">
              <a:off x="2277984" y="2516015"/>
              <a:ext cx="2380418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21035280">
              <a:off x="2156590" y="3248730"/>
              <a:ext cx="2188810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Arrow 37"/>
            <p:cNvSpPr/>
            <p:nvPr/>
          </p:nvSpPr>
          <p:spPr>
            <a:xfrm rot="19314559">
              <a:off x="2438623" y="4004400"/>
              <a:ext cx="2188810" cy="407342"/>
            </a:xfrm>
            <a:prstGeom prst="rightArrow">
              <a:avLst>
                <a:gd name="adj1" fmla="val 22839"/>
                <a:gd name="adj2" fmla="val 6959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15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91572" y="1565361"/>
            <a:ext cx="3863975" cy="3863976"/>
            <a:chOff x="3046192" y="1020073"/>
            <a:chExt cx="3863975" cy="3863976"/>
          </a:xfrm>
        </p:grpSpPr>
        <p:grpSp>
          <p:nvGrpSpPr>
            <p:cNvPr id="8" name="Group 7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11" name="Picture 10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ounded Rectangle 11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YAML header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Plain Text 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output</a:t>
                  </a: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Code Chunk</a:t>
                  </a:r>
                </a:p>
              </p:txBody>
            </p:sp>
          </p:grpSp>
          <p:sp>
            <p:nvSpPr>
              <p:cNvPr id="15" name="Rounded Rectangle 14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Plain Text </a:t>
                </a: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output</a:t>
                  </a: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Code Chunk</a:t>
                  </a:r>
                </a:p>
              </p:txBody>
            </p:sp>
          </p:grpSp>
        </p:grpSp>
        <p:sp>
          <p:nvSpPr>
            <p:cNvPr id="9" name="Isosceles Triangle 8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91916" y="1996285"/>
            <a:ext cx="3863975" cy="3863976"/>
            <a:chOff x="3046192" y="1020073"/>
            <a:chExt cx="3863975" cy="3863976"/>
          </a:xfrm>
        </p:grpSpPr>
        <p:grpSp>
          <p:nvGrpSpPr>
            <p:cNvPr id="24" name="Group 23"/>
            <p:cNvGrpSpPr/>
            <p:nvPr/>
          </p:nvGrpSpPr>
          <p:grpSpPr>
            <a:xfrm>
              <a:off x="3046192" y="1020073"/>
              <a:ext cx="3863975" cy="3863976"/>
              <a:chOff x="3800474" y="985624"/>
              <a:chExt cx="3863975" cy="3863976"/>
            </a:xfrm>
          </p:grpSpPr>
          <p:pic>
            <p:nvPicPr>
              <p:cNvPr id="27" name="Picture 26" descr="Image result for scientific notebook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474" y="985624"/>
                <a:ext cx="3863975" cy="3863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ounded Rectangle 27"/>
              <p:cNvSpPr/>
              <p:nvPr/>
            </p:nvSpPr>
            <p:spPr>
              <a:xfrm>
                <a:off x="5276850" y="1492250"/>
                <a:ext cx="2025650" cy="495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YAML header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5276850" y="2135871"/>
                <a:ext cx="2025650" cy="271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Plain Text </a:t>
                </a: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5276850" y="2482687"/>
                <a:ext cx="2025650" cy="654117"/>
                <a:chOff x="5816600" y="5543387"/>
                <a:chExt cx="2025650" cy="654117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172200" y="5885271"/>
                  <a:ext cx="1611646" cy="312233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output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5816600" y="5543387"/>
                  <a:ext cx="2025650" cy="382325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Code Chunk</a:t>
                  </a:r>
                </a:p>
              </p:txBody>
            </p:sp>
          </p:grpSp>
          <p:sp>
            <p:nvSpPr>
              <p:cNvPr id="31" name="Rounded Rectangle 30"/>
              <p:cNvSpPr/>
              <p:nvPr/>
            </p:nvSpPr>
            <p:spPr>
              <a:xfrm>
                <a:off x="5276850" y="3191458"/>
                <a:ext cx="2025650" cy="50068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Plain Text </a:t>
                </a: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76850" y="3773759"/>
                <a:ext cx="2025650" cy="898000"/>
                <a:chOff x="5816600" y="5543387"/>
                <a:chExt cx="2025650" cy="898000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172200" y="5991380"/>
                  <a:ext cx="1611646" cy="450007"/>
                </a:xfrm>
                <a:prstGeom prst="rect">
                  <a:avLst/>
                </a:prstGeom>
                <a:solidFill>
                  <a:srgbClr val="FFB06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output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5816600" y="5543387"/>
                  <a:ext cx="2025650" cy="47439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 Code Chunk</a:t>
                  </a:r>
                </a:p>
              </p:txBody>
            </p:sp>
          </p:grpSp>
        </p:grpSp>
        <p:sp>
          <p:nvSpPr>
            <p:cNvPr id="25" name="Isosceles Triangle 24"/>
            <p:cNvSpPr/>
            <p:nvPr/>
          </p:nvSpPr>
          <p:spPr>
            <a:xfrm rot="5400000">
              <a:off x="6376040" y="2554790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6376040" y="3850751"/>
              <a:ext cx="126108" cy="1194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90" y="1072055"/>
            <a:ext cx="1715835" cy="19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Office of Research Services</a:t>
                </a:r>
              </a:p>
              <a:p>
                <a:pPr algn="ctr"/>
                <a:r>
                  <a:rPr lang="en-US" sz="2400" dirty="0"/>
                  <a:t>College of Education and Human Services</a:t>
                </a:r>
              </a:p>
              <a:p>
                <a:pPr algn="ctr"/>
                <a:r>
                  <a:rPr lang="en-US" sz="2400" dirty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 Sarah Schwartz &amp; Tyson Barrett -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58506" y="1998709"/>
            <a:ext cx="6092777" cy="2866127"/>
            <a:chOff x="4258506" y="1998709"/>
            <a:chExt cx="6092777" cy="2866127"/>
          </a:xfrm>
        </p:grpSpPr>
        <p:grpSp>
          <p:nvGrpSpPr>
            <p:cNvPr id="42" name="Group 41"/>
            <p:cNvGrpSpPr/>
            <p:nvPr/>
          </p:nvGrpSpPr>
          <p:grpSpPr>
            <a:xfrm>
              <a:off x="6103255" y="1998709"/>
              <a:ext cx="4248028" cy="2866127"/>
              <a:chOff x="3317849" y="2457132"/>
              <a:chExt cx="5113471" cy="2833253"/>
            </a:xfrm>
          </p:grpSpPr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2 – EXPLORATORY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3 – ANOVA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4 – REGRESSION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5 – MULTILEVEL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6 – SEM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7 – OTHER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97218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0 – SOFTWARE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 rot="16200000">
            <a:off x="2921852" y="3017789"/>
            <a:ext cx="5047488" cy="914400"/>
          </a:xfrm>
          <a:prstGeom prst="rect">
            <a:avLst/>
          </a:prstGeom>
          <a:solidFill>
            <a:srgbClr val="EE7E32"/>
          </a:solidFill>
          <a:ln w="38100">
            <a:solidFill>
              <a:srgbClr val="FF66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Vol. 1 – WRANGLING</a:t>
            </a:r>
          </a:p>
        </p:txBody>
      </p:sp>
    </p:spTree>
    <p:extLst>
      <p:ext uri="{BB962C8B-B14F-4D97-AF65-F5344CB8AC3E}">
        <p14:creationId xmlns:p14="http://schemas.microsoft.com/office/powerpoint/2010/main" val="390323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323122" y="1433382"/>
            <a:ext cx="4029075" cy="4057650"/>
            <a:chOff x="7359909" y="1433382"/>
            <a:chExt cx="4029075" cy="4057650"/>
          </a:xfrm>
        </p:grpSpPr>
        <p:pic>
          <p:nvPicPr>
            <p:cNvPr id="5" name="Picture 24" descr="Image result for r studio kni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909" y="1433382"/>
              <a:ext cx="4029075" cy="405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759" y="2802592"/>
              <a:ext cx="1226936" cy="142324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948" r="8855" b="60822"/>
          <a:stretch/>
        </p:blipFill>
        <p:spPr>
          <a:xfrm>
            <a:off x="436180" y="765975"/>
            <a:ext cx="1876097" cy="1744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51738" r="7920" b="1725"/>
          <a:stretch/>
        </p:blipFill>
        <p:spPr>
          <a:xfrm>
            <a:off x="4828191" y="699618"/>
            <a:ext cx="1876097" cy="2180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02" y="749898"/>
            <a:ext cx="2122072" cy="136696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056896" y="1862915"/>
            <a:ext cx="2898731" cy="407342"/>
          </a:xfrm>
          <a:prstGeom prst="rightArrow">
            <a:avLst>
              <a:gd name="adj1" fmla="val 22839"/>
              <a:gd name="adj2" fmla="val 6959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05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41587" y="304800"/>
            <a:ext cx="5108030" cy="1776249"/>
            <a:chOff x="341587" y="304800"/>
            <a:chExt cx="5108030" cy="177624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l="10222" t="11536" r="18522" b="35263"/>
            <a:stretch/>
          </p:blipFill>
          <p:spPr>
            <a:xfrm>
              <a:off x="388885" y="362608"/>
              <a:ext cx="4945117" cy="170267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41587" y="30480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6082" y="1516089"/>
              <a:ext cx="677920" cy="215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47547" y="840854"/>
              <a:ext cx="2102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1. 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click “download R”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1590" y="2317532"/>
            <a:ext cx="5060732" cy="1776249"/>
            <a:chOff x="2543504" y="2774732"/>
            <a:chExt cx="5060732" cy="177624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-142" t="19048" r="33665" b="28545"/>
            <a:stretch/>
          </p:blipFill>
          <p:spPr>
            <a:xfrm>
              <a:off x="2543504" y="2826464"/>
              <a:ext cx="4976648" cy="167721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543504" y="2774732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11362" y="2957839"/>
              <a:ext cx="1502983" cy="214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8731" y="3237960"/>
              <a:ext cx="16343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2. 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Scroll to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Somewhere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Close to you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41587" y="4330264"/>
            <a:ext cx="5796384" cy="1776249"/>
            <a:chOff x="3526221" y="1686910"/>
            <a:chExt cx="5796384" cy="177624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28403" t="8790" r="7630" b="42151"/>
            <a:stretch/>
          </p:blipFill>
          <p:spPr>
            <a:xfrm>
              <a:off x="4088593" y="1793245"/>
              <a:ext cx="4078014" cy="1570065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3526221" y="168691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288218" y="2575034"/>
              <a:ext cx="1497727" cy="4834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85945" y="2575034"/>
              <a:ext cx="353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3. Select your platform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875286" y="304800"/>
            <a:ext cx="5065986" cy="3153104"/>
            <a:chOff x="3526221" y="1686910"/>
            <a:chExt cx="5065986" cy="315310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/>
            <a:srcRect l="21397" t="10041" r="4925" b="39876"/>
            <a:stretch/>
          </p:blipFill>
          <p:spPr>
            <a:xfrm>
              <a:off x="3578772" y="1818288"/>
              <a:ext cx="4976649" cy="1602829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526221" y="1686910"/>
              <a:ext cx="5060732" cy="1776249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47241" y="2296510"/>
              <a:ext cx="341588" cy="147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/>
            <a:srcRect l="19764" t="7893" b="57624"/>
            <a:stretch/>
          </p:blipFill>
          <p:spPr>
            <a:xfrm>
              <a:off x="3531475" y="3673366"/>
              <a:ext cx="4987479" cy="1103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3531475" y="3599793"/>
              <a:ext cx="5060732" cy="1240221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77104" y="4188371"/>
              <a:ext cx="262760" cy="1313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90591" y="1755226"/>
              <a:ext cx="620111" cy="2154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27833" y="3673365"/>
              <a:ext cx="719961" cy="220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endCxn id="39" idx="3"/>
            </p:cNvCxnSpPr>
            <p:nvPr/>
          </p:nvCxnSpPr>
          <p:spPr>
            <a:xfrm flipH="1">
              <a:off x="3888829" y="1970690"/>
              <a:ext cx="2301762" cy="3993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4939864" y="3894082"/>
              <a:ext cx="987969" cy="294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11264" y="1847615"/>
              <a:ext cx="48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16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73270" y="197560"/>
            <a:ext cx="5694393" cy="3712287"/>
            <a:chOff x="1198180" y="1453547"/>
            <a:chExt cx="5694393" cy="37122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5746" y="1453547"/>
              <a:ext cx="5163212" cy="36576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198180" y="1506098"/>
              <a:ext cx="5365530" cy="3659736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98124" y="2162474"/>
              <a:ext cx="1702676" cy="3127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3099" y="1855380"/>
              <a:ext cx="276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1. click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48856" y="250111"/>
            <a:ext cx="5365530" cy="3709006"/>
            <a:chOff x="3321269" y="1206552"/>
            <a:chExt cx="5365530" cy="370900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269" y="1257958"/>
              <a:ext cx="5198194" cy="36576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3321269" y="1206552"/>
              <a:ext cx="5365530" cy="3659736"/>
              <a:chOff x="1198180" y="1506098"/>
              <a:chExt cx="5365530" cy="3659736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198180" y="1506098"/>
                <a:ext cx="5365530" cy="3659736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991710" y="3273974"/>
                <a:ext cx="793532" cy="11456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969175" y="1958701"/>
                <a:ext cx="27694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2. Select the 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Free desktop version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5948856" y="4154704"/>
            <a:ext cx="5365530" cy="1767876"/>
            <a:chOff x="3321269" y="1206552"/>
            <a:chExt cx="5365530" cy="1767876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269" y="1295728"/>
              <a:ext cx="5217294" cy="16787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3321269" y="1206552"/>
              <a:ext cx="5365530" cy="1767876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5685" y="1249251"/>
              <a:ext cx="276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3. Select your platform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47391" y="1770995"/>
              <a:ext cx="1476705" cy="299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7406622" y="1271752"/>
            <a:ext cx="1474619" cy="1726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9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46842" y="281641"/>
            <a:ext cx="5439091" cy="3659736"/>
            <a:chOff x="1681656" y="749352"/>
            <a:chExt cx="5439091" cy="365973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656" y="897646"/>
              <a:ext cx="5439091" cy="336314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681656" y="749352"/>
              <a:ext cx="5365530" cy="3659736"/>
              <a:chOff x="1198180" y="1506098"/>
              <a:chExt cx="5365530" cy="3659736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198180" y="1506098"/>
                <a:ext cx="5365530" cy="3659736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066387" y="3917703"/>
                <a:ext cx="1702676" cy="223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641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655380" y="744095"/>
            <a:ext cx="5649310" cy="4673988"/>
            <a:chOff x="1655380" y="759861"/>
            <a:chExt cx="5649310" cy="467398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7326" y="837050"/>
              <a:ext cx="5486400" cy="4516016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55380" y="759861"/>
              <a:ext cx="5649310" cy="4673988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8235" y="2661714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99738" y="3728514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41174" y="5012830"/>
              <a:ext cx="754124" cy="285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2718236" y="2946996"/>
              <a:ext cx="1206310" cy="7815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29" idx="0"/>
            </p:cNvCxnSpPr>
            <p:nvPr/>
          </p:nvCxnSpPr>
          <p:spPr>
            <a:xfrm>
              <a:off x="2653862" y="4013796"/>
              <a:ext cx="64374" cy="9990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367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291255" y="977742"/>
            <a:ext cx="7467599" cy="4860754"/>
            <a:chOff x="2291255" y="977742"/>
            <a:chExt cx="7467599" cy="48607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986" y="1095062"/>
              <a:ext cx="7315200" cy="467099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291255" y="1022619"/>
              <a:ext cx="7467599" cy="4815877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4876800" y="1834055"/>
              <a:ext cx="998484" cy="1282263"/>
            </a:xfrm>
            <a:prstGeom prst="straightConnector1">
              <a:avLst/>
            </a:prstGeom>
            <a:ln w="381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268311" y="3054075"/>
              <a:ext cx="16527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6600"/>
                  </a:solidFill>
                </a:rPr>
                <a:t>Tells you which version of R you are using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98987" y="1435226"/>
              <a:ext cx="4522076" cy="4240360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0345" y="4414404"/>
              <a:ext cx="276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6600"/>
                  </a:solidFill>
                  <a:effectLst/>
                </a:rPr>
                <a:t>Console Panel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11713" y="2764220"/>
              <a:ext cx="2626273" cy="291136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39959" y="1435225"/>
              <a:ext cx="2626273" cy="123852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89380" y="2054489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  <a:effectLst/>
                </a:rPr>
                <a:t>Few-Tabs Panel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1062" y="4795070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  <a:effectLst/>
                </a:rPr>
                <a:t>Many-Tabs Panel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8473" y="1727612"/>
              <a:ext cx="1652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</a:rPr>
                <a:t>Environment Tab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7267903" y="1539766"/>
              <a:ext cx="341587" cy="29428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7165425" y="2883833"/>
              <a:ext cx="258818" cy="10613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7576644" y="2877005"/>
              <a:ext cx="416473" cy="7561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7886041" y="2890974"/>
              <a:ext cx="679890" cy="4020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484476" y="3116318"/>
              <a:ext cx="941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Help Tab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06864" y="3520022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Packages Tab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78513" y="3844350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Files Tab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06309" y="977742"/>
              <a:ext cx="3757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  <a:effectLst/>
                </a:rPr>
                <a:t>Default Arrangement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354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291255" y="1022620"/>
            <a:ext cx="7467599" cy="3013352"/>
            <a:chOff x="2291255" y="1022620"/>
            <a:chExt cx="7467599" cy="30133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37130" b="63151"/>
            <a:stretch/>
          </p:blipFill>
          <p:spPr>
            <a:xfrm>
              <a:off x="2367453" y="1106869"/>
              <a:ext cx="7375265" cy="288180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291255" y="1022620"/>
              <a:ext cx="7467599" cy="301335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54869" y="1255986"/>
              <a:ext cx="357351" cy="224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6400" y="2490952"/>
              <a:ext cx="924910" cy="26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01601" y="2547772"/>
              <a:ext cx="1421530" cy="2059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633544" y="1469010"/>
              <a:ext cx="0" cy="10071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  <a:endCxn id="10" idx="1"/>
            </p:cNvCxnSpPr>
            <p:nvPr/>
          </p:nvCxnSpPr>
          <p:spPr>
            <a:xfrm>
              <a:off x="6411310" y="2622331"/>
              <a:ext cx="1190291" cy="284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601601" y="1005211"/>
            <a:ext cx="214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7030A0"/>
                </a:solidFill>
                <a:effectLst/>
              </a:rPr>
              <a:t>Cheatsheets</a:t>
            </a:r>
            <a:endParaRPr lang="en-US" sz="2800" b="1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2221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30" y="557868"/>
            <a:ext cx="5728913" cy="441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4167" y="493986"/>
            <a:ext cx="5854262" cy="448266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7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4964" b="38581"/>
          <a:stretch/>
        </p:blipFill>
        <p:spPr>
          <a:xfrm>
            <a:off x="2525930" y="557868"/>
            <a:ext cx="5686727" cy="35902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4167" y="493986"/>
            <a:ext cx="5854262" cy="372558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5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r="37420" b="63429"/>
          <a:stretch/>
        </p:blipFill>
        <p:spPr>
          <a:xfrm>
            <a:off x="2354193" y="974020"/>
            <a:ext cx="7388525" cy="287852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75119" y="916862"/>
            <a:ext cx="7467599" cy="3013352"/>
            <a:chOff x="2291255" y="1022620"/>
            <a:chExt cx="7467599" cy="3013352"/>
          </a:xfrm>
        </p:grpSpPr>
        <p:sp>
          <p:nvSpPr>
            <p:cNvPr id="7" name="Rectangle 6"/>
            <p:cNvSpPr/>
            <p:nvPr/>
          </p:nvSpPr>
          <p:spPr>
            <a:xfrm>
              <a:off x="2291255" y="1022620"/>
              <a:ext cx="7467599" cy="301335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0363" y="1254999"/>
              <a:ext cx="357351" cy="224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78297" y="3101546"/>
              <a:ext cx="924910" cy="26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9039" y="1479346"/>
              <a:ext cx="19258" cy="15702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272880" y="916862"/>
            <a:ext cx="2474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effectLst/>
              </a:rPr>
              <a:t>Global Options</a:t>
            </a:r>
          </a:p>
        </p:txBody>
      </p:sp>
    </p:spTree>
    <p:extLst>
      <p:ext uri="{BB962C8B-B14F-4D97-AF65-F5344CB8AC3E}">
        <p14:creationId xmlns:p14="http://schemas.microsoft.com/office/powerpoint/2010/main" val="241049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Office of Research Services</a:t>
                </a:r>
              </a:p>
              <a:p>
                <a:pPr algn="ctr"/>
                <a:r>
                  <a:rPr lang="en-US" sz="2400" dirty="0"/>
                  <a:t>College of Education and Human Services</a:t>
                </a:r>
              </a:p>
              <a:p>
                <a:pPr algn="ctr"/>
                <a:r>
                  <a:rPr lang="en-US" sz="2400" dirty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 Sarah Schwartz &amp; Tyson Barrett -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2873" y="1083048"/>
            <a:ext cx="6078410" cy="4773168"/>
            <a:chOff x="4272873" y="1083048"/>
            <a:chExt cx="6078410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008526" y="1083048"/>
              <a:ext cx="5342757" cy="4773168"/>
              <a:chOff x="2000093" y="1551973"/>
              <a:chExt cx="6431227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909049" y="354817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1 – WRANGLING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071572" y="3360839"/>
                <a:ext cx="4718421" cy="1100689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/>
                  <a:t>Vol. 2 – EXPLORATORY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3 – ANOVA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4 – REGRESSION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5 – MULTILEVEL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6 – SEM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7 – OTHER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111585" y="3159996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0 –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408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454167" y="448986"/>
            <a:ext cx="5854262" cy="5746862"/>
            <a:chOff x="2454167" y="448986"/>
            <a:chExt cx="5854262" cy="57468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68"/>
            <a:stretch/>
          </p:blipFill>
          <p:spPr>
            <a:xfrm>
              <a:off x="2590799" y="617483"/>
              <a:ext cx="5620079" cy="54864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657510" y="1926019"/>
              <a:ext cx="1163000" cy="3810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020820" y="1326929"/>
              <a:ext cx="1940765" cy="2653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3" idx="3"/>
              <a:endCxn id="4" idx="1"/>
            </p:cNvCxnSpPr>
            <p:nvPr/>
          </p:nvCxnSpPr>
          <p:spPr>
            <a:xfrm flipV="1">
              <a:off x="3820510" y="1459623"/>
              <a:ext cx="2200310" cy="65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09392" y="448986"/>
              <a:ext cx="2474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  <a:effectLst/>
                </a:rPr>
                <a:t>Global Options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54167" y="493986"/>
              <a:ext cx="5854262" cy="570186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 rot="19681520">
              <a:off x="4508938" y="3090041"/>
              <a:ext cx="2427890" cy="262759"/>
            </a:xfrm>
            <a:prstGeom prst="leftRightArrow">
              <a:avLst>
                <a:gd name="adj1" fmla="val 50000"/>
                <a:gd name="adj2" fmla="val 94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680449">
              <a:off x="4413051" y="2760506"/>
              <a:ext cx="247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50"/>
                  </a:solidFill>
                  <a:effectLst/>
                </a:rPr>
                <a:t>swap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40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04" y="572860"/>
            <a:ext cx="5719006" cy="554411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454167" y="448986"/>
            <a:ext cx="5854262" cy="5746862"/>
            <a:chOff x="2454167" y="448986"/>
            <a:chExt cx="5854262" cy="5746862"/>
          </a:xfrm>
        </p:grpSpPr>
        <p:sp>
          <p:nvSpPr>
            <p:cNvPr id="6" name="Rectangle 5"/>
            <p:cNvSpPr/>
            <p:nvPr/>
          </p:nvSpPr>
          <p:spPr>
            <a:xfrm>
              <a:off x="2636489" y="1592317"/>
              <a:ext cx="1163000" cy="3810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31019" y="903890"/>
              <a:ext cx="1504587" cy="423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09392" y="448986"/>
              <a:ext cx="2474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  <a:effectLst/>
                </a:rPr>
                <a:t>Global Options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54167" y="493986"/>
              <a:ext cx="5854262" cy="5701862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859870" y="3174028"/>
            <a:ext cx="1504587" cy="2406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7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154"/>
          <a:stretch/>
        </p:blipFill>
        <p:spPr>
          <a:xfrm>
            <a:off x="2370081" y="1117775"/>
            <a:ext cx="7315200" cy="467419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91255" y="931537"/>
            <a:ext cx="7618683" cy="4906959"/>
            <a:chOff x="2291255" y="931537"/>
            <a:chExt cx="7618683" cy="4906959"/>
          </a:xfrm>
        </p:grpSpPr>
        <p:sp>
          <p:nvSpPr>
            <p:cNvPr id="5" name="Rectangle 4"/>
            <p:cNvSpPr/>
            <p:nvPr/>
          </p:nvSpPr>
          <p:spPr>
            <a:xfrm>
              <a:off x="2291255" y="1022619"/>
              <a:ext cx="7467599" cy="4815877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11713" y="1468727"/>
              <a:ext cx="2673568" cy="1227101"/>
            </a:xfrm>
            <a:prstGeom prst="rect">
              <a:avLst/>
            </a:prstGeom>
            <a:noFill/>
            <a:ln w="38100">
              <a:solidFill>
                <a:srgbClr val="FF9933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0464" y="2263690"/>
              <a:ext cx="2769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6600"/>
                  </a:solidFill>
                  <a:effectLst/>
                </a:rPr>
                <a:t>Console Panel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6002" y="2826139"/>
              <a:ext cx="2626273" cy="291136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64826" y="4333875"/>
              <a:ext cx="4550981" cy="143908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3836" y="5132239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  <a:effectLst/>
                </a:rPr>
                <a:t>Few-Tabs Panel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1062" y="4795070"/>
              <a:ext cx="2769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  <a:effectLst/>
                </a:rPr>
                <a:t>Many-Tabs Panel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7165425" y="2883833"/>
              <a:ext cx="258818" cy="10613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7576644" y="2877005"/>
              <a:ext cx="416473" cy="75617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7886041" y="2890974"/>
              <a:ext cx="679890" cy="4020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484476" y="3116318"/>
              <a:ext cx="941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Help Tab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06864" y="3520022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Packages Tab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8513" y="3844350"/>
              <a:ext cx="143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Files Tab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94314" y="931537"/>
              <a:ext cx="455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  <a:effectLst/>
                </a:rPr>
                <a:t>Sarah’s Favorite Arrangement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442259" y="4795477"/>
            <a:ext cx="1652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Environment Tab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662238" y="4443413"/>
            <a:ext cx="259470" cy="4118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364825" y="1468727"/>
            <a:ext cx="4549831" cy="27445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4452" y="2595306"/>
            <a:ext cx="276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effectLst/>
              </a:rPr>
              <a:t>R Notebook</a:t>
            </a:r>
          </a:p>
        </p:txBody>
      </p:sp>
    </p:spTree>
    <p:extLst>
      <p:ext uri="{BB962C8B-B14F-4D97-AF65-F5344CB8AC3E}">
        <p14:creationId xmlns:p14="http://schemas.microsoft.com/office/powerpoint/2010/main" val="3609857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164" y="3237186"/>
            <a:ext cx="11623964" cy="2109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7145" y="5185299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67145" y="3407384"/>
            <a:ext cx="11252002" cy="20783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Ca81bz4HL._SX336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42" y="3266133"/>
            <a:ext cx="1355589" cy="200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quiz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64" y="3266133"/>
            <a:ext cx="3435350" cy="175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ffee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5371" y="3981191"/>
            <a:ext cx="12001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" y="3272918"/>
            <a:ext cx="1115102" cy="11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difficul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79" y="3754975"/>
            <a:ext cx="3638253" cy="159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90324" y="3598365"/>
            <a:ext cx="4139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Arial Black" panose="020B0A04020102020204" pitchFamily="34" charset="0"/>
              </a:rPr>
              <a:t>Ihno’s </a:t>
            </a:r>
          </a:p>
          <a:p>
            <a:r>
              <a:rPr lang="en-US" sz="4800" dirty="0">
                <a:solidFill>
                  <a:srgbClr val="002060"/>
                </a:solidFill>
                <a:latin typeface="Arial Black" panose="020B0A04020102020204" pitchFamily="34" charset="0"/>
              </a:rPr>
              <a:t>Experiment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37828" y="5194998"/>
            <a:ext cx="11256264" cy="10691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 descr="Image result for ma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" y="3282617"/>
            <a:ext cx="1115102" cy="11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37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2" name="Rectangle 1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775314" y="3534307"/>
            <a:ext cx="6387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Arial Black" panose="020B0A04020102020204" pitchFamily="34" charset="0"/>
              </a:rPr>
              <a:t>Intro Stat with R</a:t>
            </a:r>
          </a:p>
          <a:p>
            <a:r>
              <a:rPr lang="en-US" sz="4800" dirty="0">
                <a:solidFill>
                  <a:srgbClr val="002060"/>
                </a:solidFill>
                <a:latin typeface="Arial Black" panose="020B0A04020102020204" pitchFamily="34" charset="0"/>
              </a:rPr>
              <a:t>‘</a:t>
            </a:r>
            <a:r>
              <a:rPr lang="en-US" sz="4800" dirty="0" err="1">
                <a:solidFill>
                  <a:srgbClr val="002060"/>
                </a:solidFill>
                <a:latin typeface="Arial Black" panose="020B0A04020102020204" pitchFamily="34" charset="0"/>
              </a:rPr>
              <a:t>Thuesen</a:t>
            </a:r>
            <a:r>
              <a:rPr lang="en-US" sz="4800" dirty="0">
                <a:solidFill>
                  <a:srgbClr val="002060"/>
                </a:solidFill>
                <a:latin typeface="Arial Black" panose="020B0A04020102020204" pitchFamily="34" charset="0"/>
              </a:rPr>
              <a:t>’ </a:t>
            </a:r>
          </a:p>
        </p:txBody>
      </p:sp>
      <p:pic>
        <p:nvPicPr>
          <p:cNvPr id="3076" name="Picture 4" descr="https://covers.vitalbook.com/vbid/9780387790541/width/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44" y="3287176"/>
            <a:ext cx="1317734" cy="20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iabe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9170503" y="3177172"/>
            <a:ext cx="2773680" cy="191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diabe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67" y="3534307"/>
            <a:ext cx="1496341" cy="149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20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2" name="Rectangle 1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775314" y="3534307"/>
            <a:ext cx="6387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Arial Black" panose="020B0A04020102020204" pitchFamily="34" charset="0"/>
              </a:rPr>
              <a:t>Intro Stat with R</a:t>
            </a:r>
          </a:p>
          <a:p>
            <a:r>
              <a:rPr lang="en-US" sz="4800" dirty="0">
                <a:solidFill>
                  <a:srgbClr val="002060"/>
                </a:solidFill>
                <a:latin typeface="Arial Black" panose="020B0A04020102020204" pitchFamily="34" charset="0"/>
              </a:rPr>
              <a:t>‘</a:t>
            </a:r>
            <a:r>
              <a:rPr lang="en-US" sz="4800" dirty="0" err="1">
                <a:solidFill>
                  <a:srgbClr val="002060"/>
                </a:solidFill>
                <a:latin typeface="Arial Black" panose="020B0A04020102020204" pitchFamily="34" charset="0"/>
              </a:rPr>
              <a:t>bp.obese</a:t>
            </a:r>
            <a:r>
              <a:rPr lang="en-US" sz="4800" dirty="0">
                <a:solidFill>
                  <a:srgbClr val="002060"/>
                </a:solidFill>
                <a:latin typeface="Arial Black" panose="020B0A04020102020204" pitchFamily="34" charset="0"/>
              </a:rPr>
              <a:t>’ </a:t>
            </a:r>
          </a:p>
        </p:txBody>
      </p:sp>
      <p:pic>
        <p:nvPicPr>
          <p:cNvPr id="3076" name="Picture 4" descr="https://covers.vitalbook.com/vbid/9780387790541/width/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44" y="3287176"/>
            <a:ext cx="1317734" cy="20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blood press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407" y="3484793"/>
            <a:ext cx="1860522" cy="181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cale obese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02" y="3495786"/>
            <a:ext cx="988118" cy="164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36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3" name="Rectangle 2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4" descr="Image result for nur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099" y="3586764"/>
            <a:ext cx="3193795" cy="149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913464" y="3785976"/>
            <a:ext cx="6939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 Black" panose="020B0A04020102020204" pitchFamily="34" charset="0"/>
              </a:rPr>
              <a:t>Hospital Nurse </a:t>
            </a:r>
          </a:p>
          <a:p>
            <a:r>
              <a:rPr lang="en-US" sz="4000" dirty="0">
                <a:solidFill>
                  <a:srgbClr val="002060"/>
                </a:solidFill>
                <a:latin typeface="Arial Black" panose="020B0A04020102020204" pitchFamily="34" charset="0"/>
              </a:rPr>
              <a:t>Stress Intervention</a:t>
            </a:r>
          </a:p>
        </p:txBody>
      </p:sp>
      <p:pic>
        <p:nvPicPr>
          <p:cNvPr id="2052" name="Picture 4" descr="Image result for joop hox multilevel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89" y="3324655"/>
            <a:ext cx="1315175" cy="196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hospital w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8" y="3543253"/>
            <a:ext cx="1487759" cy="16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2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100821" y="1681655"/>
            <a:ext cx="8510890" cy="3540493"/>
            <a:chOff x="181164" y="3237186"/>
            <a:chExt cx="11623964" cy="2109525"/>
          </a:xfrm>
        </p:grpSpPr>
        <p:sp>
          <p:nvSpPr>
            <p:cNvPr id="40" name="Rectangle 39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367144" y="3349908"/>
              <a:ext cx="11226948" cy="1118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37828" y="5220046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83362" y="2180897"/>
            <a:ext cx="5054928" cy="2626438"/>
            <a:chOff x="1892410" y="1424151"/>
            <a:chExt cx="6952045" cy="3272826"/>
          </a:xfrm>
        </p:grpSpPr>
        <p:grpSp>
          <p:nvGrpSpPr>
            <p:cNvPr id="21" name="Group 20"/>
            <p:cNvGrpSpPr/>
            <p:nvPr/>
          </p:nvGrpSpPr>
          <p:grpSpPr>
            <a:xfrm>
              <a:off x="1892410" y="1424151"/>
              <a:ext cx="6952045" cy="3272826"/>
              <a:chOff x="1314341" y="1534509"/>
              <a:chExt cx="6952045" cy="327282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314341" y="1534509"/>
                <a:ext cx="6952045" cy="3262421"/>
                <a:chOff x="1314341" y="352749"/>
                <a:chExt cx="9242261" cy="4444182"/>
              </a:xfrm>
            </p:grpSpPr>
            <p:sp>
              <p:nvSpPr>
                <p:cNvPr id="23" name="Right Brace 22"/>
                <p:cNvSpPr/>
                <p:nvPr/>
              </p:nvSpPr>
              <p:spPr>
                <a:xfrm rot="16200000">
                  <a:off x="5764927" y="-2025610"/>
                  <a:ext cx="304800" cy="8565933"/>
                </a:xfrm>
                <a:prstGeom prst="rightBrace">
                  <a:avLst>
                    <a:gd name="adj1" fmla="val 80747"/>
                    <a:gd name="adj2" fmla="val 49464"/>
                  </a:avLst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1314341" y="352749"/>
                  <a:ext cx="9242261" cy="4444182"/>
                  <a:chOff x="1314341" y="352749"/>
                  <a:chExt cx="9242261" cy="4444182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1314341" y="2583744"/>
                    <a:ext cx="9242261" cy="2213187"/>
                    <a:chOff x="1314341" y="2583744"/>
                    <a:chExt cx="9242261" cy="2213187"/>
                  </a:xfrm>
                </p:grpSpPr>
                <p:pic>
                  <p:nvPicPr>
                    <p:cNvPr id="1028" name="Picture 4" descr="Image result for nurs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92129" y="4013643"/>
                      <a:ext cx="1804604" cy="7832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" name="Picture 4" descr="Image result for nurs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828942" y="4013643"/>
                      <a:ext cx="1804604" cy="7832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" name="Picture 4" descr="Image result for nurs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275624" y="4013643"/>
                      <a:ext cx="1804604" cy="7832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" name="Picture 4" descr="Image result for nurs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674211" y="4013643"/>
                      <a:ext cx="1804604" cy="7832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4" name="Group 3"/>
                    <p:cNvGrpSpPr/>
                    <p:nvPr/>
                  </p:nvGrpSpPr>
                  <p:grpSpPr>
                    <a:xfrm>
                      <a:off x="1314341" y="2583744"/>
                      <a:ext cx="9242261" cy="1335305"/>
                      <a:chOff x="1314341" y="2583744"/>
                      <a:chExt cx="9242261" cy="1335305"/>
                    </a:xfrm>
                  </p:grpSpPr>
                  <p:grpSp>
                    <p:nvGrpSpPr>
                      <p:cNvPr id="3" name="Group 2"/>
                      <p:cNvGrpSpPr/>
                      <p:nvPr/>
                    </p:nvGrpSpPr>
                    <p:grpSpPr>
                      <a:xfrm>
                        <a:off x="1314341" y="3614248"/>
                        <a:ext cx="9242261" cy="304801"/>
                        <a:chOff x="1314341" y="3614248"/>
                        <a:chExt cx="9242261" cy="304801"/>
                      </a:xfrm>
                    </p:grpSpPr>
                    <p:sp>
                      <p:nvSpPr>
                        <p:cNvPr id="2" name="Right Brace 1"/>
                        <p:cNvSpPr/>
                        <p:nvPr/>
                      </p:nvSpPr>
                      <p:spPr>
                        <a:xfrm rot="16200000">
                          <a:off x="2142031" y="2786558"/>
                          <a:ext cx="304800" cy="1960180"/>
                        </a:xfrm>
                        <a:prstGeom prst="rightBrace">
                          <a:avLst>
                            <a:gd name="adj1" fmla="val 80747"/>
                            <a:gd name="adj2" fmla="val 49464"/>
                          </a:avLst>
                        </a:prstGeom>
                        <a:ln w="38100">
                          <a:solidFill>
                            <a:srgbClr val="FF66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3" name="Right Brace 12"/>
                        <p:cNvSpPr/>
                        <p:nvPr/>
                      </p:nvSpPr>
                      <p:spPr>
                        <a:xfrm rot="16200000">
                          <a:off x="4569391" y="2786559"/>
                          <a:ext cx="304800" cy="1960180"/>
                        </a:xfrm>
                        <a:prstGeom prst="rightBrace">
                          <a:avLst>
                            <a:gd name="adj1" fmla="val 80747"/>
                            <a:gd name="adj2" fmla="val 49464"/>
                          </a:avLst>
                        </a:prstGeom>
                        <a:ln w="38100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4" name="Right Brace 13"/>
                        <p:cNvSpPr/>
                        <p:nvPr/>
                      </p:nvSpPr>
                      <p:spPr>
                        <a:xfrm rot="16200000">
                          <a:off x="6996751" y="2786559"/>
                          <a:ext cx="304800" cy="1960180"/>
                        </a:xfrm>
                        <a:prstGeom prst="rightBrace">
                          <a:avLst>
                            <a:gd name="adj1" fmla="val 80747"/>
                            <a:gd name="adj2" fmla="val 49464"/>
                          </a:avLst>
                        </a:prstGeom>
                        <a:ln w="38100">
                          <a:solidFill>
                            <a:schemeClr val="accent4">
                              <a:lumMod val="7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5" name="Right Brace 14"/>
                        <p:cNvSpPr/>
                        <p:nvPr/>
                      </p:nvSpPr>
                      <p:spPr>
                        <a:xfrm rot="16200000">
                          <a:off x="9424112" y="2786558"/>
                          <a:ext cx="304800" cy="1960180"/>
                        </a:xfrm>
                        <a:prstGeom prst="rightBrace">
                          <a:avLst>
                            <a:gd name="adj1" fmla="val 80747"/>
                            <a:gd name="adj2" fmla="val 49464"/>
                          </a:avLst>
                        </a:prstGeom>
                        <a:ln w="38100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pic>
                    <p:nvPicPr>
                      <p:cNvPr id="1032" name="Picture 8" descr="Image result for hospital war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duotone>
                          <a:prstClr val="black"/>
                          <a:schemeClr val="accent2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4" y="2600600"/>
                        <a:ext cx="921735" cy="92173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6600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" name="Picture 8" descr="Image result for hospital war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duotone>
                          <a:prstClr val="black"/>
                          <a:schemeClr val="accent1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6" y="2600599"/>
                        <a:ext cx="921735" cy="92173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>
                            <a:lumMod val="50000"/>
                          </a:schemeClr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" name="Picture 8" descr="Image result for hospital war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duotone>
                          <a:prstClr val="black"/>
                          <a:schemeClr val="accent4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167" y="2583744"/>
                        <a:ext cx="921735" cy="92173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4">
                            <a:lumMod val="75000"/>
                          </a:schemeClr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" name="Picture 8" descr="Image result for hospital ward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duotone>
                          <a:prstClr val="black"/>
                          <a:schemeClr val="accent6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5645" y="2600599"/>
                        <a:ext cx="921735" cy="92173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6">
                            <a:lumMod val="75000"/>
                          </a:schemeClr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pic>
                <p:nvPicPr>
                  <p:cNvPr id="1030" name="Picture 6" descr="Image result for hospital ward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90333" y="352749"/>
                    <a:ext cx="1756541" cy="17565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20" name="Rectangle 19"/>
              <p:cNvSpPr/>
              <p:nvPr/>
            </p:nvSpPr>
            <p:spPr>
              <a:xfrm>
                <a:off x="2054772" y="4221928"/>
                <a:ext cx="289035" cy="575002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884541" y="4221928"/>
                <a:ext cx="289035" cy="575002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724940" y="4232333"/>
                <a:ext cx="289035" cy="575002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529160" y="4225215"/>
                <a:ext cx="289035" cy="575002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 flipV="1">
              <a:off x="2532087" y="4380833"/>
              <a:ext cx="457822" cy="254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4372879" y="4380833"/>
              <a:ext cx="457822" cy="254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6198686" y="4368459"/>
              <a:ext cx="457822" cy="254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flipV="1">
              <a:off x="8022835" y="4368459"/>
              <a:ext cx="457822" cy="254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31394" y="2326939"/>
            <a:ext cx="3074407" cy="2308980"/>
            <a:chOff x="1040252" y="2882551"/>
            <a:chExt cx="3074407" cy="1825408"/>
          </a:xfrm>
        </p:grpSpPr>
        <p:sp>
          <p:nvSpPr>
            <p:cNvPr id="24" name="TextBox 23"/>
            <p:cNvSpPr txBox="1"/>
            <p:nvPr/>
          </p:nvSpPr>
          <p:spPr>
            <a:xfrm>
              <a:off x="1126021" y="4221322"/>
              <a:ext cx="2902869" cy="48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Level 1 = Nurses, n = 1000</a:t>
              </a:r>
            </a:p>
            <a:p>
              <a:pPr algn="ctr"/>
              <a:r>
                <a:rPr lang="en-US" sz="1600" dirty="0"/>
                <a:t>Age, Gender, Experience, </a:t>
              </a:r>
              <a:r>
                <a:rPr lang="en-US" sz="1600" b="1" dirty="0">
                  <a:solidFill>
                    <a:srgbClr val="FFFF00"/>
                  </a:solidFill>
                </a:rPr>
                <a:t>Stress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0252" y="3549309"/>
              <a:ext cx="3074407" cy="48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Level 2 = Wards, n = 100</a:t>
              </a:r>
            </a:p>
            <a:p>
              <a:pPr algn="ctr"/>
              <a:r>
                <a:rPr lang="en-US" sz="1600" dirty="0"/>
                <a:t>Type, </a:t>
              </a:r>
              <a:r>
                <a:rPr lang="en-US" sz="1600" b="1" dirty="0">
                  <a:solidFill>
                    <a:srgbClr val="FFFF00"/>
                  </a:solidFill>
                </a:rPr>
                <a:t>Experimental Condition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26021" y="2882551"/>
              <a:ext cx="290286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Level 3 = Hospitals, n = 25</a:t>
              </a:r>
            </a:p>
            <a:p>
              <a:pPr algn="ctr"/>
              <a:r>
                <a:rPr lang="en-US" sz="1600" dirty="0"/>
                <a:t>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050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3" name="Rectangle 2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3226096" y="3371992"/>
            <a:ext cx="6578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 Black" panose="020B0A04020102020204" pitchFamily="34" charset="0"/>
              </a:rPr>
              <a:t>Student</a:t>
            </a:r>
          </a:p>
          <a:p>
            <a:r>
              <a:rPr lang="en-US" sz="4000" dirty="0">
                <a:solidFill>
                  <a:srgbClr val="002060"/>
                </a:solidFill>
                <a:latin typeface="Arial Black" panose="020B0A04020102020204" pitchFamily="34" charset="0"/>
              </a:rPr>
              <a:t>Extroversion</a:t>
            </a:r>
          </a:p>
          <a:p>
            <a:r>
              <a:rPr lang="en-US" sz="4000" dirty="0">
                <a:solidFill>
                  <a:srgbClr val="002060"/>
                </a:solidFill>
                <a:latin typeface="Arial Black" panose="020B0A04020102020204" pitchFamily="34" charset="0"/>
              </a:rPr>
              <a:t>&amp; Popularity</a:t>
            </a:r>
          </a:p>
        </p:txBody>
      </p:sp>
      <p:pic>
        <p:nvPicPr>
          <p:cNvPr id="7" name="Picture 4" descr="Image result for joop hox multileve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57" y="3308639"/>
            <a:ext cx="1315175" cy="196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cho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8" y="3514293"/>
            <a:ext cx="1543080" cy="15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lassr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49" y="3514293"/>
            <a:ext cx="4227747" cy="164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86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30946" y="1522271"/>
            <a:ext cx="8522537" cy="3540493"/>
            <a:chOff x="1219746" y="2004871"/>
            <a:chExt cx="8522537" cy="3540493"/>
          </a:xfrm>
        </p:grpSpPr>
        <p:sp>
          <p:nvSpPr>
            <p:cNvPr id="47" name="Rectangle 46"/>
            <p:cNvSpPr/>
            <p:nvPr/>
          </p:nvSpPr>
          <p:spPr>
            <a:xfrm>
              <a:off x="1231393" y="2004871"/>
              <a:ext cx="8510890" cy="35404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1391106" y="2204820"/>
              <a:ext cx="8220201" cy="1876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369641" y="5343541"/>
              <a:ext cx="8241666" cy="1794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4452279" y="3907965"/>
              <a:ext cx="4870080" cy="179559"/>
              <a:chOff x="1314341" y="3614245"/>
              <a:chExt cx="8904291" cy="304803"/>
            </a:xfrm>
          </p:grpSpPr>
          <p:sp>
            <p:nvSpPr>
              <p:cNvPr id="2" name="Right Brace 1"/>
              <p:cNvSpPr/>
              <p:nvPr/>
            </p:nvSpPr>
            <p:spPr>
              <a:xfrm rot="16200000">
                <a:off x="2142031" y="2786558"/>
                <a:ext cx="304800" cy="1960180"/>
              </a:xfrm>
              <a:prstGeom prst="rightBrace">
                <a:avLst>
                  <a:gd name="adj1" fmla="val 80747"/>
                  <a:gd name="adj2" fmla="val 49464"/>
                </a:avLst>
              </a:prstGeom>
              <a:ln w="3810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ight Brace 12"/>
              <p:cNvSpPr/>
              <p:nvPr/>
            </p:nvSpPr>
            <p:spPr>
              <a:xfrm rot="16200000">
                <a:off x="5637377" y="2786555"/>
                <a:ext cx="304799" cy="1960181"/>
              </a:xfrm>
              <a:prstGeom prst="rightBrace">
                <a:avLst>
                  <a:gd name="adj1" fmla="val 80747"/>
                  <a:gd name="adj2" fmla="val 49464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Brace 14"/>
              <p:cNvSpPr/>
              <p:nvPr/>
            </p:nvSpPr>
            <p:spPr>
              <a:xfrm rot="16200000">
                <a:off x="9086141" y="2786555"/>
                <a:ext cx="304801" cy="1960181"/>
              </a:xfrm>
              <a:prstGeom prst="rightBrace">
                <a:avLst>
                  <a:gd name="adj1" fmla="val 80747"/>
                  <a:gd name="adj2" fmla="val 49464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219746" y="2589281"/>
              <a:ext cx="3089985" cy="2274997"/>
              <a:chOff x="1028604" y="3089953"/>
              <a:chExt cx="3089985" cy="179854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028604" y="3988217"/>
                <a:ext cx="3041277" cy="90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Level 1 = Pupils/Students</a:t>
                </a:r>
              </a:p>
              <a:p>
                <a:pPr algn="ctr"/>
                <a:r>
                  <a:rPr lang="en-US" b="1" dirty="0"/>
                  <a:t>n = 2000</a:t>
                </a:r>
              </a:p>
              <a:p>
                <a:pPr algn="ctr"/>
                <a:r>
                  <a:rPr lang="en-US" sz="1600" dirty="0"/>
                  <a:t>Gender, Extroversion, </a:t>
                </a:r>
              </a:p>
              <a:p>
                <a:pPr algn="ctr"/>
                <a:r>
                  <a:rPr lang="en-US" sz="1600" b="1" dirty="0">
                    <a:solidFill>
                      <a:srgbClr val="FFFF00"/>
                    </a:solidFill>
                  </a:rPr>
                  <a:t>Popularity = </a:t>
                </a:r>
                <a:r>
                  <a:rPr lang="en-US" sz="1600" b="1" dirty="0" err="1">
                    <a:solidFill>
                      <a:srgbClr val="FFFF00"/>
                    </a:solidFill>
                  </a:rPr>
                  <a:t>Avg</a:t>
                </a:r>
                <a:r>
                  <a:rPr lang="en-US" sz="1600" b="1" dirty="0">
                    <a:solidFill>
                      <a:srgbClr val="FFFF00"/>
                    </a:solidFill>
                  </a:rPr>
                  <a:t> Rating by Peers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044182" y="3089953"/>
                <a:ext cx="3074407" cy="7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Level 2 = Schools/Classes </a:t>
                </a:r>
              </a:p>
              <a:p>
                <a:pPr algn="ctr"/>
                <a:r>
                  <a:rPr lang="en-US" b="1" dirty="0"/>
                  <a:t>n = 100</a:t>
                </a:r>
              </a:p>
              <a:p>
                <a:pPr algn="ctr"/>
                <a:r>
                  <a:rPr lang="en-US" sz="1600" dirty="0"/>
                  <a:t>Teacher’s Experience (</a:t>
                </a:r>
                <a:r>
                  <a:rPr lang="en-US" sz="1600" dirty="0" err="1"/>
                  <a:t>yrs</a:t>
                </a:r>
                <a:r>
                  <a:rPr lang="en-US" sz="1600" dirty="0"/>
                  <a:t>)</a:t>
                </a:r>
                <a:endParaRPr lang="en-US" sz="1600" b="1" dirty="0">
                  <a:solidFill>
                    <a:srgbClr val="FFFF00"/>
                  </a:solidFill>
                </a:endParaRPr>
              </a:p>
            </p:txBody>
          </p:sp>
        </p:grpSp>
        <p:pic>
          <p:nvPicPr>
            <p:cNvPr id="43" name="Picture 4" descr="Image result for school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440" y="2518506"/>
              <a:ext cx="1259769" cy="125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Image result for school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172" y="2515349"/>
              <a:ext cx="1259769" cy="125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Image result for school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215" y="2515349"/>
              <a:ext cx="1259769" cy="125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6" descr="Image result for classroom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16"/>
            <a:stretch/>
          </p:blipFill>
          <p:spPr bwMode="auto">
            <a:xfrm>
              <a:off x="4049249" y="4212850"/>
              <a:ext cx="1799101" cy="936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Image result for classroom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16"/>
            <a:stretch/>
          </p:blipFill>
          <p:spPr bwMode="auto">
            <a:xfrm>
              <a:off x="6024325" y="4273222"/>
              <a:ext cx="1792645" cy="93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Image result for classroom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16"/>
            <a:stretch/>
          </p:blipFill>
          <p:spPr bwMode="auto">
            <a:xfrm>
              <a:off x="7828617" y="4256925"/>
              <a:ext cx="1792645" cy="93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454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Office of Research Services</a:t>
                </a:r>
              </a:p>
              <a:p>
                <a:pPr algn="ctr"/>
                <a:r>
                  <a:rPr lang="en-US" sz="2400" dirty="0"/>
                  <a:t>College of Education and Human Services</a:t>
                </a:r>
              </a:p>
              <a:p>
                <a:pPr algn="ctr"/>
                <a:r>
                  <a:rPr lang="en-US" sz="2400" dirty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 Sarah Schwartz &amp; Tyson Barrett -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52745" y="1125814"/>
            <a:ext cx="6098540" cy="4773168"/>
            <a:chOff x="4252745" y="1125814"/>
            <a:chExt cx="6098540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4988398" y="1125814"/>
              <a:ext cx="5362887" cy="4773168"/>
              <a:chOff x="1975863" y="1594249"/>
              <a:chExt cx="6455457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884819" y="354817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1 – WRANGLING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77282" y="3548176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2 – EXPLORATORY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1951920" y="3403115"/>
                <a:ext cx="4718421" cy="1100689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Vol. 3 – ANOVA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4 – REGRESSION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5 – MULTILEVEL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6 – SEM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7 – OTHER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91457" y="3159996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0 –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213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3" name="Rectangle 2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www.strengejacke.de/sjPlot/reference/figur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4" y="3290238"/>
            <a:ext cx="1685925" cy="19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26096" y="3371992"/>
            <a:ext cx="84769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 Black" panose="020B0A04020102020204" pitchFamily="34" charset="0"/>
              </a:rPr>
              <a:t>Plotting Tool and</a:t>
            </a:r>
          </a:p>
          <a:p>
            <a:r>
              <a:rPr lang="en-US" sz="4000" dirty="0">
                <a:solidFill>
                  <a:srgbClr val="002060"/>
                </a:solidFill>
                <a:latin typeface="Arial Black" panose="020B0A04020102020204" pitchFamily="34" charset="0"/>
              </a:rPr>
              <a:t>Assumption Checking with Residual Diagnostics</a:t>
            </a:r>
          </a:p>
        </p:txBody>
      </p:sp>
    </p:spTree>
    <p:extLst>
      <p:ext uri="{BB962C8B-B14F-4D97-AF65-F5344CB8AC3E}">
        <p14:creationId xmlns:p14="http://schemas.microsoft.com/office/powerpoint/2010/main" val="1180729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1164" y="3237186"/>
            <a:ext cx="11623964" cy="2109525"/>
            <a:chOff x="181164" y="3237186"/>
            <a:chExt cx="11623964" cy="2109525"/>
          </a:xfrm>
        </p:grpSpPr>
        <p:sp>
          <p:nvSpPr>
            <p:cNvPr id="3" name="Rectangle 2"/>
            <p:cNvSpPr/>
            <p:nvPr/>
          </p:nvSpPr>
          <p:spPr>
            <a:xfrm>
              <a:off x="181164" y="3237186"/>
              <a:ext cx="11623964" cy="21095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67145" y="3407384"/>
              <a:ext cx="11252002" cy="20783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37828" y="5194998"/>
              <a:ext cx="11256264" cy="10691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768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72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Office of Research Services</a:t>
                </a:r>
              </a:p>
              <a:p>
                <a:pPr algn="ctr"/>
                <a:r>
                  <a:rPr lang="en-US" sz="2400" dirty="0"/>
                  <a:t>College of Education and Human Services</a:t>
                </a:r>
              </a:p>
              <a:p>
                <a:pPr algn="ctr"/>
                <a:r>
                  <a:rPr lang="en-US" sz="2400" dirty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 Sarah Schwartz &amp; Tyson Barrett -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48928" y="1083048"/>
            <a:ext cx="6102356" cy="4773168"/>
            <a:chOff x="4248928" y="1083048"/>
            <a:chExt cx="6102356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4984581" y="1083048"/>
              <a:ext cx="5366703" cy="4773168"/>
              <a:chOff x="1971269" y="1551973"/>
              <a:chExt cx="6460051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880225" y="3552185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1 – WRANGLING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72687" y="3552186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2 – EXPLORATORY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665149" y="3552186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3 – ANOVA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2844383" y="3360839"/>
                <a:ext cx="4718421" cy="1100689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Vol. 4 – REGRESSION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5 – MULTILEVEL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6 – SEM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7 – OTHER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087640" y="3164053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0 –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93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Office of Research Services</a:t>
                </a:r>
              </a:p>
              <a:p>
                <a:pPr algn="ctr"/>
                <a:r>
                  <a:rPr lang="en-US" sz="2400" dirty="0"/>
                  <a:t>College of Education and Human Services</a:t>
                </a:r>
              </a:p>
              <a:p>
                <a:pPr algn="ctr"/>
                <a:r>
                  <a:rPr lang="en-US" sz="2400" dirty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 Sarah Schwartz &amp; Tyson Barrett -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6121" y="1125814"/>
            <a:ext cx="6085162" cy="4773168"/>
            <a:chOff x="4266121" y="1125814"/>
            <a:chExt cx="6085162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001774" y="1125814"/>
              <a:ext cx="5349509" cy="4773168"/>
              <a:chOff x="1991965" y="1594249"/>
              <a:chExt cx="6439355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900921" y="355218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1 – WRANGLING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793382" y="355218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2 – EXPLORATORY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685844" y="355218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3 – ANOVA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3578306" y="355218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4 – REGRESSION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3736843" y="3403115"/>
                <a:ext cx="4718421" cy="1100689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Vol. 5 – MULTILEVEL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6 – SEM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6689111" y="354817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7 – OTHER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104833" y="3164053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0 –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43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Office of Research Services</a:t>
                </a:r>
              </a:p>
              <a:p>
                <a:pPr algn="ctr"/>
                <a:r>
                  <a:rPr lang="en-US" sz="2400" dirty="0"/>
                  <a:t>College of Education and Human Services</a:t>
                </a:r>
              </a:p>
              <a:p>
                <a:pPr algn="ctr"/>
                <a:r>
                  <a:rPr lang="en-US" sz="2400" dirty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 Sarah Schwartz &amp; Tyson Barrett -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0343" y="1184445"/>
            <a:ext cx="6098536" cy="4773168"/>
            <a:chOff x="4626187" y="1184445"/>
            <a:chExt cx="6098536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361840" y="1184445"/>
              <a:ext cx="5362883" cy="4773168"/>
              <a:chOff x="2425387" y="1652207"/>
              <a:chExt cx="6455453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1334343" y="354817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1 – WRANGLING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2 – EXPLORATORY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3 – ANOVA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4 – REGRESSION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5 – MULTILEVEL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078827" y="3461073"/>
                <a:ext cx="4718421" cy="1100689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/>
                  <a:t>Vol. 6 – SEM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7138631" y="3544167"/>
                <a:ext cx="2833253" cy="651164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7 – OTHER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464899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0 –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67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15617" y="343480"/>
            <a:ext cx="11068790" cy="6176590"/>
            <a:chOff x="715617" y="343480"/>
            <a:chExt cx="11068790" cy="6176590"/>
          </a:xfrm>
        </p:grpSpPr>
        <p:grpSp>
          <p:nvGrpSpPr>
            <p:cNvPr id="27" name="Group 26"/>
            <p:cNvGrpSpPr/>
            <p:nvPr/>
          </p:nvGrpSpPr>
          <p:grpSpPr>
            <a:xfrm>
              <a:off x="715617" y="343480"/>
              <a:ext cx="11068790" cy="6176590"/>
              <a:chOff x="715617" y="343480"/>
              <a:chExt cx="11068790" cy="617659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715617" y="343480"/>
                <a:ext cx="11068790" cy="61765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912447" y="6283641"/>
                <a:ext cx="10718652" cy="13855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16200000">
                <a:off x="65472" y="2312070"/>
                <a:ext cx="3889055" cy="24006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Encyclopedia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  </a:t>
                </a:r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Quantitative </a:t>
                </a:r>
              </a:p>
              <a:p>
                <a:r>
                  <a:rPr lang="en-US" sz="4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Methods </a:t>
                </a:r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R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912447" y="628689"/>
                <a:ext cx="10714593" cy="26934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 rot="16200000">
                <a:off x="8487320" y="2912234"/>
                <a:ext cx="53090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Office of Research Services</a:t>
                </a:r>
              </a:p>
              <a:p>
                <a:pPr algn="ctr"/>
                <a:r>
                  <a:rPr lang="en-US" sz="2400" dirty="0"/>
                  <a:t>College of Education and Human Services</a:t>
                </a:r>
              </a:p>
              <a:p>
                <a:pPr algn="ctr"/>
                <a:r>
                  <a:rPr lang="en-US" sz="2400" dirty="0"/>
                  <a:t>Utah State University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rot="16200000">
              <a:off x="1252449" y="3200941"/>
              <a:ext cx="449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 Sarah Schwartz &amp; Tyson Barrett -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60343" y="1184445"/>
            <a:ext cx="6098538" cy="4773168"/>
            <a:chOff x="4626187" y="1184445"/>
            <a:chExt cx="6098538" cy="4773168"/>
          </a:xfrm>
        </p:grpSpPr>
        <p:grpSp>
          <p:nvGrpSpPr>
            <p:cNvPr id="42" name="Group 41"/>
            <p:cNvGrpSpPr/>
            <p:nvPr/>
          </p:nvGrpSpPr>
          <p:grpSpPr>
            <a:xfrm>
              <a:off x="5361840" y="1184445"/>
              <a:ext cx="5362885" cy="4773168"/>
              <a:chOff x="2425387" y="1652207"/>
              <a:chExt cx="6455456" cy="4718421"/>
            </a:xfrm>
          </p:grpSpPr>
          <p:sp>
            <p:nvSpPr>
              <p:cNvPr id="44" name="Rectangle 43"/>
              <p:cNvSpPr/>
              <p:nvPr/>
            </p:nvSpPr>
            <p:spPr>
              <a:xfrm rot="16200000">
                <a:off x="1334343" y="3548176"/>
                <a:ext cx="2833251" cy="651164"/>
              </a:xfrm>
              <a:prstGeom prst="rect">
                <a:avLst/>
              </a:prstGeom>
              <a:solidFill>
                <a:srgbClr val="EE7E32"/>
              </a:solidFill>
              <a:ln w="38100">
                <a:solidFill>
                  <a:srgbClr val="FF66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1 – WRANGLING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2226804" y="3548177"/>
                <a:ext cx="2833253" cy="651164"/>
              </a:xfrm>
              <a:prstGeom prst="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2 – EXPLORATORY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3119266" y="3548177"/>
                <a:ext cx="2833253" cy="651164"/>
              </a:xfrm>
              <a:prstGeom prst="rect">
                <a:avLst/>
              </a:prstGeom>
              <a:solidFill>
                <a:srgbClr val="00A800"/>
              </a:solidFill>
              <a:ln w="38100">
                <a:solidFill>
                  <a:srgbClr val="0066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3 – ANOVA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4011728" y="3548177"/>
                <a:ext cx="2833253" cy="651164"/>
              </a:xfrm>
              <a:prstGeom prst="rect">
                <a:avLst/>
              </a:prstGeom>
              <a:solidFill>
                <a:srgbClr val="009E9A"/>
              </a:solidFill>
              <a:ln w="38100">
                <a:solidFill>
                  <a:srgbClr val="0066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4 – REGRESSION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4904190" y="3548177"/>
                <a:ext cx="2833253" cy="651164"/>
              </a:xfrm>
              <a:prstGeom prst="rect">
                <a:avLst/>
              </a:prstGeom>
              <a:solidFill>
                <a:srgbClr val="0000DA"/>
              </a:solidFill>
              <a:ln w="38100">
                <a:solidFill>
                  <a:srgbClr val="00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5 – MULTILEVEL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5796650" y="3548177"/>
                <a:ext cx="2833253" cy="651164"/>
              </a:xfrm>
              <a:prstGeom prst="rect">
                <a:avLst/>
              </a:prstGeom>
              <a:solidFill>
                <a:srgbClr val="8E008E"/>
              </a:solidFill>
              <a:ln w="38100">
                <a:solidFill>
                  <a:srgbClr val="66006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  Vol. 6 – SEM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5971288" y="3461073"/>
                <a:ext cx="4718421" cy="1100689"/>
              </a:xfrm>
              <a:prstGeom prst="rect">
                <a:avLst/>
              </a:prstGeom>
              <a:solidFill>
                <a:srgbClr val="A80054"/>
              </a:solidFill>
              <a:ln w="38100">
                <a:solidFill>
                  <a:srgbClr val="66003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Vol. 7 – OTHER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16200000">
              <a:off x="3464899" y="3159997"/>
              <a:ext cx="2862072" cy="539496"/>
            </a:xfrm>
            <a:prstGeom prst="rect">
              <a:avLst/>
            </a:prstGeom>
            <a:solidFill>
              <a:srgbClr val="FF4A11"/>
            </a:solidFill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Vol. 0 –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18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27941</TotalTime>
  <Words>1591</Words>
  <Application>Microsoft Office PowerPoint</Application>
  <PresentationFormat>Widescreen</PresentationFormat>
  <Paragraphs>368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Schwartz</dc:creator>
  <cp:lastModifiedBy>Sarah Schwartz</cp:lastModifiedBy>
  <cp:revision>96</cp:revision>
  <dcterms:created xsi:type="dcterms:W3CDTF">2018-08-14T16:47:22Z</dcterms:created>
  <dcterms:modified xsi:type="dcterms:W3CDTF">2022-12-03T01:34:35Z</dcterms:modified>
</cp:coreProperties>
</file>